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84" r:id="rId2"/>
    <p:sldMasterId id="2147483696" r:id="rId3"/>
  </p:sldMasterIdLst>
  <p:notesMasterIdLst>
    <p:notesMasterId r:id="rId15"/>
  </p:notesMasterIdLst>
  <p:sldIdLst>
    <p:sldId id="257" r:id="rId4"/>
    <p:sldId id="258" r:id="rId5"/>
    <p:sldId id="256" r:id="rId6"/>
    <p:sldId id="269" r:id="rId7"/>
    <p:sldId id="261" r:id="rId8"/>
    <p:sldId id="263" r:id="rId9"/>
    <p:sldId id="259" r:id="rId10"/>
    <p:sldId id="262" r:id="rId11"/>
    <p:sldId id="270" r:id="rId12"/>
    <p:sldId id="265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772" autoAdjust="0"/>
    <p:restoredTop sz="94681" autoAdjust="0"/>
  </p:normalViewPr>
  <p:slideViewPr>
    <p:cSldViewPr>
      <p:cViewPr varScale="1">
        <p:scale>
          <a:sx n="48" d="100"/>
          <a:sy n="48" d="100"/>
        </p:scale>
        <p:origin x="-50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2DE26A-D2F5-4C48-B2C0-8F569FB97BA7}" type="datetimeFigureOut">
              <a:rPr lang="en-US" smtClean="0"/>
              <a:pPr/>
              <a:t>12/9/2011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C05D37-FC21-4283-BCA3-4E915EA9767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782763" y="609600"/>
            <a:ext cx="3446462" cy="2584450"/>
          </a:xfrm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3276600"/>
            <a:ext cx="5029200" cy="5181600"/>
          </a:xfrm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782763" y="609600"/>
            <a:ext cx="3446462" cy="2584450"/>
          </a:xfrm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3276600"/>
            <a:ext cx="5029200" cy="5181600"/>
          </a:xfrm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FE9C5-6B9A-4CBD-ADE9-72C0D743517D}" type="datetimeFigureOut">
              <a:rPr lang="en-US" smtClean="0"/>
              <a:pPr/>
              <a:t>12/9/2011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7E291-316B-4D64-AD7B-A126734446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FE9C5-6B9A-4CBD-ADE9-72C0D743517D}" type="datetimeFigureOut">
              <a:rPr lang="en-US" smtClean="0"/>
              <a:pPr/>
              <a:t>12/9/2011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7E291-316B-4D64-AD7B-A126734446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FE9C5-6B9A-4CBD-ADE9-72C0D743517D}" type="datetimeFigureOut">
              <a:rPr lang="en-US" smtClean="0"/>
              <a:pPr/>
              <a:t>12/9/2011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7E291-316B-4D64-AD7B-A126734446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FE9C5-6B9A-4CBD-ADE9-72C0D743517D}" type="datetimeFigureOut">
              <a:rPr lang="en-US" smtClean="0"/>
              <a:pPr/>
              <a:t>12/9/2011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7E291-316B-4D64-AD7B-A126734446B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FE9C5-6B9A-4CBD-ADE9-72C0D743517D}" type="datetimeFigureOut">
              <a:rPr lang="en-US" smtClean="0"/>
              <a:pPr/>
              <a:t>12/9/2011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7E291-316B-4D64-AD7B-A126734446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FE9C5-6B9A-4CBD-ADE9-72C0D743517D}" type="datetimeFigureOut">
              <a:rPr lang="en-US" smtClean="0"/>
              <a:pPr/>
              <a:t>12/9/2011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0707E291-316B-4D64-AD7B-A126734446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FE9C5-6B9A-4CBD-ADE9-72C0D743517D}" type="datetimeFigureOut">
              <a:rPr lang="en-US" smtClean="0"/>
              <a:pPr/>
              <a:t>12/9/2011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7E291-316B-4D64-AD7B-A126734446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FE9C5-6B9A-4CBD-ADE9-72C0D743517D}" type="datetimeFigureOut">
              <a:rPr lang="en-US" smtClean="0"/>
              <a:pPr/>
              <a:t>12/9/2011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7E291-316B-4D64-AD7B-A126734446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FE9C5-6B9A-4CBD-ADE9-72C0D743517D}" type="datetimeFigureOut">
              <a:rPr lang="en-US" smtClean="0"/>
              <a:pPr/>
              <a:t>12/9/2011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7E291-316B-4D64-AD7B-A126734446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FE9C5-6B9A-4CBD-ADE9-72C0D743517D}" type="datetimeFigureOut">
              <a:rPr lang="en-US" smtClean="0"/>
              <a:pPr/>
              <a:t>12/9/2011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7E291-316B-4D64-AD7B-A126734446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FE9C5-6B9A-4CBD-ADE9-72C0D743517D}" type="datetimeFigureOut">
              <a:rPr lang="en-US" smtClean="0"/>
              <a:pPr/>
              <a:t>12/9/2011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7E291-316B-4D64-AD7B-A126734446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FE9C5-6B9A-4CBD-ADE9-72C0D743517D}" type="datetimeFigureOut">
              <a:rPr lang="en-US" smtClean="0"/>
              <a:pPr/>
              <a:t>12/9/2011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7E291-316B-4D64-AD7B-A126734446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FE9C5-6B9A-4CBD-ADE9-72C0D743517D}" type="datetimeFigureOut">
              <a:rPr lang="en-US" smtClean="0"/>
              <a:pPr/>
              <a:t>12/9/2011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7E291-316B-4D64-AD7B-A126734446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FE9C5-6B9A-4CBD-ADE9-72C0D743517D}" type="datetimeFigureOut">
              <a:rPr lang="en-US" smtClean="0"/>
              <a:pPr/>
              <a:t>12/9/2011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7E291-316B-4D64-AD7B-A126734446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FE9C5-6B9A-4CBD-ADE9-72C0D743517D}" type="datetimeFigureOut">
              <a:rPr lang="en-US" smtClean="0"/>
              <a:pPr/>
              <a:t>12/9/2011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7E291-316B-4D64-AD7B-A126734446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12FE9C5-6B9A-4CBD-ADE9-72C0D743517D}" type="datetimeFigureOut">
              <a:rPr lang="en-US" smtClean="0"/>
              <a:pPr/>
              <a:t>12/9/2011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707E291-316B-4D64-AD7B-A126734446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2FE9C5-6B9A-4CBD-ADE9-72C0D743517D}" type="datetimeFigureOut">
              <a:rPr lang="en-US" smtClean="0"/>
              <a:pPr/>
              <a:t>12/9/2011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707E291-316B-4D64-AD7B-A126734446B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2FE9C5-6B9A-4CBD-ADE9-72C0D743517D}" type="datetimeFigureOut">
              <a:rPr lang="en-US" smtClean="0"/>
              <a:pPr/>
              <a:t>12/9/2011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707E291-316B-4D64-AD7B-A126734446B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2FE9C5-6B9A-4CBD-ADE9-72C0D743517D}" type="datetimeFigureOut">
              <a:rPr lang="en-US" smtClean="0"/>
              <a:pPr/>
              <a:t>12/9/2011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707E291-316B-4D64-AD7B-A126734446B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2FE9C5-6B9A-4CBD-ADE9-72C0D743517D}" type="datetimeFigureOut">
              <a:rPr lang="en-US" smtClean="0"/>
              <a:pPr/>
              <a:t>12/9/2011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707E291-316B-4D64-AD7B-A126734446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2FE9C5-6B9A-4CBD-ADE9-72C0D743517D}" type="datetimeFigureOut">
              <a:rPr lang="en-US" smtClean="0"/>
              <a:pPr/>
              <a:t>12/9/2011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707E291-316B-4D64-AD7B-A126734446B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2FE9C5-6B9A-4CBD-ADE9-72C0D743517D}" type="datetimeFigureOut">
              <a:rPr lang="en-US" smtClean="0"/>
              <a:pPr/>
              <a:t>12/9/2011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707E291-316B-4D64-AD7B-A126734446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FE9C5-6B9A-4CBD-ADE9-72C0D743517D}" type="datetimeFigureOut">
              <a:rPr lang="en-US" smtClean="0"/>
              <a:pPr/>
              <a:t>12/9/2011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7E291-316B-4D64-AD7B-A126734446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12FE9C5-6B9A-4CBD-ADE9-72C0D743517D}" type="datetimeFigureOut">
              <a:rPr lang="en-US" smtClean="0"/>
              <a:pPr/>
              <a:t>12/9/2011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707E291-316B-4D64-AD7B-A126734446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12FE9C5-6B9A-4CBD-ADE9-72C0D743517D}" type="datetimeFigureOut">
              <a:rPr lang="en-US" smtClean="0"/>
              <a:pPr/>
              <a:t>12/9/2011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707E291-316B-4D64-AD7B-A126734446B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2FE9C5-6B9A-4CBD-ADE9-72C0D743517D}" type="datetimeFigureOut">
              <a:rPr lang="en-US" smtClean="0"/>
              <a:pPr/>
              <a:t>12/9/2011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707E291-316B-4D64-AD7B-A126734446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2FE9C5-6B9A-4CBD-ADE9-72C0D743517D}" type="datetimeFigureOut">
              <a:rPr lang="en-US" smtClean="0"/>
              <a:pPr/>
              <a:t>12/9/2011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707E291-316B-4D64-AD7B-A126734446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FE9C5-6B9A-4CBD-ADE9-72C0D743517D}" type="datetimeFigureOut">
              <a:rPr lang="en-US" smtClean="0"/>
              <a:pPr/>
              <a:t>12/9/2011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7E291-316B-4D64-AD7B-A126734446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FE9C5-6B9A-4CBD-ADE9-72C0D743517D}" type="datetimeFigureOut">
              <a:rPr lang="en-US" smtClean="0"/>
              <a:pPr/>
              <a:t>12/9/2011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7E291-316B-4D64-AD7B-A126734446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FE9C5-6B9A-4CBD-ADE9-72C0D743517D}" type="datetimeFigureOut">
              <a:rPr lang="en-US" smtClean="0"/>
              <a:pPr/>
              <a:t>12/9/2011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7E291-316B-4D64-AD7B-A126734446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FE9C5-6B9A-4CBD-ADE9-72C0D743517D}" type="datetimeFigureOut">
              <a:rPr lang="en-US" smtClean="0"/>
              <a:pPr/>
              <a:t>12/9/2011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7E291-316B-4D64-AD7B-A126734446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FE9C5-6B9A-4CBD-ADE9-72C0D743517D}" type="datetimeFigureOut">
              <a:rPr lang="en-US" smtClean="0"/>
              <a:pPr/>
              <a:t>12/9/2011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7E291-316B-4D64-AD7B-A126734446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FE9C5-6B9A-4CBD-ADE9-72C0D743517D}" type="datetimeFigureOut">
              <a:rPr lang="en-US" smtClean="0"/>
              <a:pPr/>
              <a:t>12/9/2011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707E291-316B-4D64-AD7B-A126734446B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12FE9C5-6B9A-4CBD-ADE9-72C0D743517D}" type="datetimeFigureOut">
              <a:rPr lang="en-US" smtClean="0"/>
              <a:pPr/>
              <a:t>12/9/2011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707E291-316B-4D64-AD7B-A126734446B3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12FE9C5-6B9A-4CBD-ADE9-72C0D743517D}" type="datetimeFigureOut">
              <a:rPr lang="en-US" smtClean="0"/>
              <a:pPr/>
              <a:t>12/9/2011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707E291-316B-4D64-AD7B-A126734446B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12FE9C5-6B9A-4CBD-ADE9-72C0D743517D}" type="datetimeFigureOut">
              <a:rPr lang="en-US" smtClean="0"/>
              <a:pPr/>
              <a:t>12/9/2011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0707E291-316B-4D64-AD7B-A126734446B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gif"/><Relationship Id="rId4" Type="http://schemas.openxmlformats.org/officeDocument/2006/relationships/image" Target="../media/image6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7" Type="http://schemas.openxmlformats.org/officeDocument/2006/relationships/image" Target="../media/image34.jpeg"/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3.jpeg"/><Relationship Id="rId5" Type="http://schemas.openxmlformats.org/officeDocument/2006/relationships/image" Target="../media/image32.jpeg"/><Relationship Id="rId4" Type="http://schemas.openxmlformats.org/officeDocument/2006/relationships/image" Target="../media/image31.gi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gif"/><Relationship Id="rId2" Type="http://schemas.openxmlformats.org/officeDocument/2006/relationships/image" Target="../media/image35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7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0.jpeg"/><Relationship Id="rId4" Type="http://schemas.openxmlformats.org/officeDocument/2006/relationships/image" Target="../media/image19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7" Type="http://schemas.openxmlformats.org/officeDocument/2006/relationships/image" Target="../media/image2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4.jpeg"/><Relationship Id="rId5" Type="http://schemas.openxmlformats.org/officeDocument/2006/relationships/image" Target="../media/image23.jpeg"/><Relationship Id="rId4" Type="http://schemas.openxmlformats.org/officeDocument/2006/relationships/image" Target="../media/image2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9.xml"/><Relationship Id="rId4" Type="http://schemas.openxmlformats.org/officeDocument/2006/relationships/image" Target="../media/image2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0" descr="gj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6512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G:\sinchan 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86446" y="4214818"/>
            <a:ext cx="1962150" cy="2333625"/>
          </a:xfrm>
          <a:prstGeom prst="rect">
            <a:avLst/>
          </a:prstGeom>
          <a:noFill/>
          <a:effectLst>
            <a:innerShdw blurRad="63500" dist="50800" dir="81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 prstMaterial="dkEdge"/>
        </p:spPr>
      </p:pic>
      <p:pic>
        <p:nvPicPr>
          <p:cNvPr id="4" name="Picture 5" descr="bismihaeart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71934" y="0"/>
            <a:ext cx="2819400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6" descr="Ahlan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643570" y="3071810"/>
            <a:ext cx="2362200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6">
                <a:lumMod val="50000"/>
              </a:scheme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christmas-backgroun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701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4" name="Picture 2" descr="G:\cona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86578" y="2643182"/>
            <a:ext cx="2171700" cy="2105025"/>
          </a:xfrm>
          <a:prstGeom prst="rect">
            <a:avLst/>
          </a:prstGeom>
          <a:noFill/>
        </p:spPr>
      </p:pic>
      <p:pic>
        <p:nvPicPr>
          <p:cNvPr id="4" name="Picture 10" descr="monyet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58082" y="5000636"/>
            <a:ext cx="1095364" cy="1095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714348" y="357166"/>
            <a:ext cx="72452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DAYA ANGKAT PESAWAT</a:t>
            </a:r>
            <a:endParaRPr lang="en-US" sz="54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pic>
        <p:nvPicPr>
          <p:cNvPr id="6145" name="Picture 1" descr="F:\fis 1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1472" y="1214422"/>
            <a:ext cx="4500594" cy="2143140"/>
          </a:xfrm>
          <a:prstGeom prst="rect">
            <a:avLst/>
          </a:prstGeom>
          <a:noFill/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3500438"/>
            <a:ext cx="5448300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7" name="Picture 3" descr="F:\fis 15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14282" y="4143380"/>
            <a:ext cx="5072098" cy="1357322"/>
          </a:xfrm>
          <a:prstGeom prst="rect">
            <a:avLst/>
          </a:prstGeom>
          <a:noFill/>
        </p:spPr>
      </p:pic>
      <p:sp>
        <p:nvSpPr>
          <p:cNvPr id="10" name="Rounded Rectangle 9"/>
          <p:cNvSpPr/>
          <p:nvPr/>
        </p:nvSpPr>
        <p:spPr>
          <a:xfrm>
            <a:off x="214282" y="5286388"/>
            <a:ext cx="5143536" cy="135729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F</a:t>
            </a:r>
            <a:r>
              <a:rPr lang="en-US" sz="2800" baseline="-25000" dirty="0" smtClean="0"/>
              <a:t>1 </a:t>
            </a:r>
            <a:r>
              <a:rPr lang="en-US" sz="2800" dirty="0" smtClean="0"/>
              <a:t>– F</a:t>
            </a:r>
            <a:r>
              <a:rPr lang="en-US" sz="2800" baseline="-25000" dirty="0" smtClean="0"/>
              <a:t>2 </a:t>
            </a:r>
            <a:r>
              <a:rPr lang="en-US" sz="2800" dirty="0" smtClean="0"/>
              <a:t> = (P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 – P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 ) A</a:t>
            </a:r>
          </a:p>
          <a:p>
            <a:pPr algn="ctr"/>
            <a:r>
              <a:rPr lang="en-US" sz="2800" dirty="0" smtClean="0"/>
              <a:t>FA =</a:t>
            </a:r>
            <a:r>
              <a:rPr lang="el-GR" sz="2800" dirty="0" smtClean="0"/>
              <a:t>Δ</a:t>
            </a:r>
            <a:r>
              <a:rPr lang="en-US" sz="2800" dirty="0" smtClean="0"/>
              <a:t>P A  </a:t>
            </a:r>
          </a:p>
          <a:p>
            <a:pPr algn="ctr"/>
            <a:r>
              <a:rPr lang="en-US" sz="2800" baseline="-25000" dirty="0" smtClean="0"/>
              <a:t> 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4" descr="251525elwg2sjimd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5" descr="syukron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24200" y="1981200"/>
            <a:ext cx="2752725" cy="154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/>
          <p:nvPr/>
        </p:nvSpPr>
        <p:spPr>
          <a:xfrm>
            <a:off x="1571604" y="1071546"/>
            <a:ext cx="582415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err="1" smtClean="0">
                <a:ln/>
                <a:solidFill>
                  <a:schemeClr val="accent3"/>
                </a:solidFill>
                <a:effectLst/>
              </a:rPr>
              <a:t>wassalamuallaikum</a:t>
            </a:r>
            <a:endParaRPr lang="en-US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pic>
        <p:nvPicPr>
          <p:cNvPr id="5" name="Picture 6" descr="hyuhu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85852" y="4000504"/>
            <a:ext cx="1704964" cy="1419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D:\lucu\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071942"/>
            <a:ext cx="2662238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" name="Picture 2" descr="G:\sinchan 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501222" y="4143380"/>
            <a:ext cx="1905000" cy="2181225"/>
          </a:xfrm>
          <a:prstGeom prst="rect">
            <a:avLst/>
          </a:prstGeom>
          <a:noFill/>
        </p:spPr>
      </p:pic>
      <p:sp>
        <p:nvSpPr>
          <p:cNvPr id="5" name="AutoShape 10"/>
          <p:cNvSpPr>
            <a:spLocks noChangeArrowheads="1"/>
          </p:cNvSpPr>
          <p:nvPr/>
        </p:nvSpPr>
        <p:spPr bwMode="auto">
          <a:xfrm>
            <a:off x="1000100" y="428604"/>
            <a:ext cx="6286544" cy="3429024"/>
          </a:xfrm>
          <a:prstGeom prst="cloudCallout">
            <a:avLst>
              <a:gd name="adj1" fmla="val -44324"/>
              <a:gd name="adj2" fmla="val 60250"/>
            </a:avLst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endParaRPr lang="en-US" sz="2400" b="1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000232" y="1214422"/>
            <a:ext cx="3877985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DINAMIKA</a:t>
            </a:r>
          </a:p>
          <a:p>
            <a:pPr algn="ctr"/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FLUIDA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2.39593E-6 L -0.53542 2.39593E-6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 descr="h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4"/>
            <a:ext cx="9144000" cy="683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Up Ribbon 5"/>
          <p:cNvSpPr/>
          <p:nvPr/>
        </p:nvSpPr>
        <p:spPr>
          <a:xfrm>
            <a:off x="285720" y="214290"/>
            <a:ext cx="7643866" cy="2428892"/>
          </a:xfrm>
          <a:prstGeom prst="ribbon2">
            <a:avLst>
              <a:gd name="adj1" fmla="val 27749"/>
              <a:gd name="adj2" fmla="val 50000"/>
            </a:avLst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Algerian" pitchFamily="82" charset="0"/>
              </a:rPr>
              <a:t>ANNIDA MELIA ZULIKA</a:t>
            </a:r>
          </a:p>
          <a:p>
            <a:pPr algn="ctr"/>
            <a:r>
              <a:rPr lang="en-US" sz="2400" dirty="0" smtClean="0">
                <a:solidFill>
                  <a:schemeClr val="tx1"/>
                </a:solidFill>
                <a:latin typeface="Algerian" pitchFamily="82" charset="0"/>
              </a:rPr>
              <a:t>NOVITA SARI</a:t>
            </a:r>
            <a:endParaRPr lang="en-US" sz="2400" dirty="0">
              <a:solidFill>
                <a:schemeClr val="tx1"/>
              </a:solidFill>
              <a:latin typeface="Algerian" pitchFamily="8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428860" y="3714752"/>
            <a:ext cx="310373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FISIKA IA</a:t>
            </a:r>
            <a:endParaRPr lang="en-US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pic>
        <p:nvPicPr>
          <p:cNvPr id="8" name="Picture 7" descr="lalalala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85918" y="3714752"/>
            <a:ext cx="685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:\tom n jerr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4991100"/>
            <a:ext cx="2447925" cy="1866900"/>
          </a:xfrm>
          <a:prstGeom prst="rect">
            <a:avLst/>
          </a:prstGeom>
          <a:noFill/>
        </p:spPr>
      </p:pic>
      <p:sp>
        <p:nvSpPr>
          <p:cNvPr id="5" name="Oval Callout 4"/>
          <p:cNvSpPr/>
          <p:nvPr/>
        </p:nvSpPr>
        <p:spPr>
          <a:xfrm>
            <a:off x="214282" y="857232"/>
            <a:ext cx="8643998" cy="3571900"/>
          </a:xfrm>
          <a:prstGeom prst="wedgeEllipseCallout">
            <a:avLst>
              <a:gd name="adj1" fmla="val -30758"/>
              <a:gd name="adj2" fmla="val 7294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ctr"/>
            <a:endParaRPr lang="en-US" sz="24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ctr"/>
            <a:r>
              <a:rPr lang="en-US" sz="24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Fluida</a:t>
            </a: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Dinamis</a:t>
            </a: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atau</a:t>
            </a: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disebut</a:t>
            </a: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juga</a:t>
            </a: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Dinamika</a:t>
            </a: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Fluida</a:t>
            </a: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 </a:t>
            </a:r>
            <a:r>
              <a:rPr lang="en-US" sz="24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Kalau</a:t>
            </a: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dalam</a:t>
            </a: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pokok</a:t>
            </a: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bahasan</a:t>
            </a: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Fluida</a:t>
            </a: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Statis</a:t>
            </a: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kita</a:t>
            </a: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belajar</a:t>
            </a: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mengenai</a:t>
            </a: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fluida</a:t>
            </a: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diam</a:t>
            </a: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en-US" sz="24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maka</a:t>
            </a: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dalam</a:t>
            </a: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fluida</a:t>
            </a: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dinamis</a:t>
            </a: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kita</a:t>
            </a: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akan</a:t>
            </a: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mempelajari</a:t>
            </a: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fluida</a:t>
            </a: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yang </a:t>
            </a:r>
            <a:r>
              <a:rPr lang="en-US" sz="24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bergerak</a:t>
            </a: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 </a:t>
            </a:r>
            <a:r>
              <a:rPr lang="en-US" sz="24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Fluida</a:t>
            </a: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itu</a:t>
            </a: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sendiri</a:t>
            </a: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merupakan</a:t>
            </a: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zat</a:t>
            </a: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yang </a:t>
            </a:r>
            <a:r>
              <a:rPr lang="en-US" sz="24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dapat</a:t>
            </a: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mengalir</a:t>
            </a: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(</a:t>
            </a:r>
            <a:r>
              <a:rPr lang="en-US" sz="24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zat</a:t>
            </a: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cair</a:t>
            </a: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&amp; gas).</a:t>
            </a:r>
            <a:b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endParaRPr lang="en-US" sz="24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6" name="Picture 9" descr="2mon2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3768" y="5500702"/>
            <a:ext cx="2000232" cy="15811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ounded Rectangular Callout 6"/>
          <p:cNvSpPr/>
          <p:nvPr/>
        </p:nvSpPr>
        <p:spPr>
          <a:xfrm rot="20135203">
            <a:off x="4436843" y="4448644"/>
            <a:ext cx="4175182" cy="1286246"/>
          </a:xfrm>
          <a:prstGeom prst="wedgeRoundRectCallout">
            <a:avLst>
              <a:gd name="adj1" fmla="val 30491"/>
              <a:gd name="adj2" fmla="val 94255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/>
              <a:t>Fluida</a:t>
            </a:r>
            <a:r>
              <a:rPr lang="en-US" sz="2800" dirty="0" smtClean="0"/>
              <a:t> </a:t>
            </a:r>
            <a:r>
              <a:rPr lang="en-US" sz="2800" dirty="0" err="1" smtClean="0"/>
              <a:t>dinamis</a:t>
            </a:r>
            <a:r>
              <a:rPr lang="en-US" sz="2800" dirty="0" smtClean="0"/>
              <a:t> </a:t>
            </a:r>
            <a:r>
              <a:rPr lang="en-US" sz="2800" dirty="0" err="1" smtClean="0"/>
              <a:t>tuh</a:t>
            </a:r>
            <a:r>
              <a:rPr lang="en-US" sz="2800" dirty="0" smtClean="0"/>
              <a:t> </a:t>
            </a:r>
            <a:r>
              <a:rPr lang="en-US" sz="2800" dirty="0" err="1" smtClean="0"/>
              <a:t>apa</a:t>
            </a:r>
            <a:r>
              <a:rPr lang="en-US" sz="2800" dirty="0" smtClean="0"/>
              <a:t> </a:t>
            </a:r>
            <a:r>
              <a:rPr lang="en-US" sz="2800" dirty="0" err="1" smtClean="0"/>
              <a:t>sih</a:t>
            </a:r>
            <a:r>
              <a:rPr lang="en-US" sz="2800" dirty="0" smtClean="0"/>
              <a:t> ?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G:\doraemon 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43636" y="4495800"/>
            <a:ext cx="1933575" cy="2362200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214282" y="285728"/>
            <a:ext cx="764386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Persamaan</a:t>
            </a:r>
            <a:r>
              <a:rPr lang="en-US" sz="5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</a:t>
            </a:r>
            <a:r>
              <a:rPr lang="en-US" sz="5400" b="1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Kontinuitas</a:t>
            </a:r>
            <a:endParaRPr lang="en-US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214282" y="1571612"/>
            <a:ext cx="4071966" cy="14287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214414" y="1785926"/>
            <a:ext cx="1925527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Q</a:t>
            </a:r>
            <a:r>
              <a:rPr lang="en-US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=A</a:t>
            </a:r>
            <a:r>
              <a:rPr lang="en-US" sz="60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v</a:t>
            </a:r>
            <a:endParaRPr lang="en-US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214282" y="3429000"/>
            <a:ext cx="4143404" cy="14287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00034" y="3643314"/>
            <a:ext cx="341471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A</a:t>
            </a:r>
            <a:r>
              <a:rPr lang="en-US" sz="5400" b="1" baseline="-2500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1</a:t>
            </a:r>
            <a:r>
              <a:rPr lang="en-US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V</a:t>
            </a:r>
            <a:r>
              <a:rPr lang="en-US" sz="5400" b="1" baseline="-2500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1</a:t>
            </a:r>
            <a:r>
              <a:rPr lang="en-US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=A</a:t>
            </a:r>
            <a:r>
              <a:rPr lang="en-US" sz="5400" b="1" baseline="-2500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2</a:t>
            </a:r>
            <a:r>
              <a:rPr lang="en-US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V</a:t>
            </a:r>
            <a:r>
              <a:rPr lang="en-US" sz="5400" b="1" baseline="-2500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2</a:t>
            </a:r>
            <a:endParaRPr lang="en-US" sz="5400" b="1" cap="none" spc="0" baseline="-2500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8" name="Flowchart: Alternate Process 7"/>
          <p:cNvSpPr/>
          <p:nvPr/>
        </p:nvSpPr>
        <p:spPr>
          <a:xfrm>
            <a:off x="4714876" y="1500174"/>
            <a:ext cx="4143404" cy="2928958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400" dirty="0" err="1" smtClean="0"/>
              <a:t>Keterangan</a:t>
            </a:r>
            <a:r>
              <a:rPr lang="en-US" sz="2400" dirty="0" smtClean="0"/>
              <a:t> :</a:t>
            </a:r>
          </a:p>
          <a:p>
            <a:pPr algn="just"/>
            <a:r>
              <a:rPr lang="en-US" sz="2400" dirty="0" smtClean="0"/>
              <a:t>Q= </a:t>
            </a:r>
            <a:r>
              <a:rPr lang="en-US" sz="2400" dirty="0" err="1" smtClean="0"/>
              <a:t>laju</a:t>
            </a:r>
            <a:r>
              <a:rPr lang="en-US" sz="2400" dirty="0" smtClean="0"/>
              <a:t> </a:t>
            </a:r>
            <a:r>
              <a:rPr lang="en-US" sz="2400" dirty="0" err="1" smtClean="0"/>
              <a:t>aliran</a:t>
            </a:r>
            <a:r>
              <a:rPr lang="en-US" sz="2400" dirty="0" smtClean="0"/>
              <a:t> volume 	(L/</a:t>
            </a:r>
            <a:r>
              <a:rPr lang="en-US" sz="2400" dirty="0" err="1" smtClean="0"/>
              <a:t>menit</a:t>
            </a:r>
            <a:r>
              <a:rPr lang="en-US" sz="2400" dirty="0" smtClean="0"/>
              <a:t>)</a:t>
            </a:r>
          </a:p>
          <a:p>
            <a:pPr algn="just"/>
            <a:r>
              <a:rPr lang="en-US" sz="2400" dirty="0" smtClean="0"/>
              <a:t>A = </a:t>
            </a:r>
            <a:r>
              <a:rPr lang="en-US" sz="2400" dirty="0" err="1" smtClean="0"/>
              <a:t>luas</a:t>
            </a:r>
            <a:r>
              <a:rPr lang="en-US" sz="2400" dirty="0" smtClean="0"/>
              <a:t> </a:t>
            </a:r>
            <a:r>
              <a:rPr lang="en-US" sz="2400" dirty="0" err="1" smtClean="0"/>
              <a:t>penampang</a:t>
            </a:r>
            <a:r>
              <a:rPr lang="en-US" sz="2400" dirty="0" smtClean="0"/>
              <a:t> (m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)</a:t>
            </a:r>
          </a:p>
          <a:p>
            <a:pPr algn="just"/>
            <a:r>
              <a:rPr lang="en-US" sz="2400" dirty="0" smtClean="0"/>
              <a:t>V = </a:t>
            </a:r>
            <a:r>
              <a:rPr lang="en-US" sz="2400" dirty="0" err="1" smtClean="0"/>
              <a:t>laju</a:t>
            </a:r>
            <a:r>
              <a:rPr lang="en-US" sz="2400" dirty="0" smtClean="0"/>
              <a:t> (m/s)</a:t>
            </a:r>
          </a:p>
          <a:p>
            <a:pPr algn="ctr"/>
            <a:endParaRPr lang="en-US" sz="2400" dirty="0" smtClean="0"/>
          </a:p>
          <a:p>
            <a:pPr algn="ctr"/>
            <a:endParaRPr lang="en-US" sz="2400" baseline="30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25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77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9" dur="770" decel="100000"/>
                                        <p:tgtEl>
                                          <p:spTgt spid="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1" dur="77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3" dur="77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5" grpId="0"/>
      <p:bldP spid="6" grpId="0" animBg="1"/>
      <p:bldP spid="7" grpId="0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 descr="G:\donal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15074" y="4857760"/>
            <a:ext cx="2743200" cy="1666875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1" y="357166"/>
            <a:ext cx="8858280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Hubungan</a:t>
            </a:r>
            <a:r>
              <a:rPr lang="en-US" sz="4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en-US" sz="44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Debit,Luas</a:t>
            </a:r>
            <a:r>
              <a:rPr lang="en-US" sz="4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en-US" sz="44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Penampang</a:t>
            </a:r>
            <a:endParaRPr lang="en-US" sz="4400" b="1" spc="50" dirty="0" smtClean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  <a:p>
            <a:pPr algn="ctr"/>
            <a:r>
              <a:rPr lang="en-US" sz="44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dan</a:t>
            </a:r>
            <a:r>
              <a:rPr lang="en-US" sz="4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en-US" sz="44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Waktu</a:t>
            </a:r>
            <a:endParaRPr lang="en-US" sz="44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6" name="Isosceles Triangle 5"/>
          <p:cNvSpPr/>
          <p:nvPr/>
        </p:nvSpPr>
        <p:spPr>
          <a:xfrm>
            <a:off x="571472" y="2143116"/>
            <a:ext cx="3571900" cy="2643206"/>
          </a:xfrm>
          <a:prstGeom prst="triangl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>
            <a:stCxn id="6" idx="1"/>
            <a:endCxn id="6" idx="5"/>
          </p:cNvCxnSpPr>
          <p:nvPr/>
        </p:nvCxnSpPr>
        <p:spPr>
          <a:xfrm rot="10800000" flipH="1">
            <a:off x="1464447" y="3464719"/>
            <a:ext cx="178595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6" idx="3"/>
          </p:cNvCxnSpPr>
          <p:nvPr/>
        </p:nvCxnSpPr>
        <p:spPr>
          <a:xfrm rot="5400000" flipH="1">
            <a:off x="1678761" y="4107661"/>
            <a:ext cx="135732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2571736" y="3643314"/>
            <a:ext cx="42511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t</a:t>
            </a:r>
            <a:endParaRPr lang="en-US" sz="54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357290" y="3714752"/>
            <a:ext cx="65915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Q</a:t>
            </a:r>
            <a:endParaRPr lang="en-US" sz="54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071670" y="2571744"/>
            <a:ext cx="59343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V</a:t>
            </a:r>
            <a:endParaRPr lang="en-US" sz="54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572000" y="2857496"/>
            <a:ext cx="335758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Keterangan</a:t>
            </a:r>
            <a:r>
              <a:rPr lang="en-US" sz="28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 </a:t>
            </a:r>
          </a:p>
          <a:p>
            <a:r>
              <a:rPr lang="en-US" sz="28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V = volume (m</a:t>
            </a:r>
            <a:r>
              <a:rPr lang="en-US" sz="2800" baseline="300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3</a:t>
            </a:r>
            <a:r>
              <a:rPr lang="en-US" sz="28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)</a:t>
            </a:r>
          </a:p>
          <a:p>
            <a:r>
              <a:rPr lang="en-US" sz="28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Q= debit (m</a:t>
            </a:r>
            <a:r>
              <a:rPr lang="en-US" sz="2800" baseline="300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3</a:t>
            </a:r>
            <a:r>
              <a:rPr lang="en-US" sz="28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 /s)</a:t>
            </a:r>
          </a:p>
          <a:p>
            <a:r>
              <a:rPr lang="en-US" sz="28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t = </a:t>
            </a:r>
            <a:r>
              <a:rPr lang="en-US" sz="2800" dirty="0" err="1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waktu</a:t>
            </a:r>
            <a:r>
              <a:rPr lang="en-US" sz="28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 (s)</a:t>
            </a:r>
            <a:endParaRPr lang="en-US" sz="2800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14" name="Picture 10" descr="hamtaro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72330" y="1214422"/>
            <a:ext cx="1157288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1215597_untitle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Flowchart: Alternate Process 3"/>
          <p:cNvSpPr/>
          <p:nvPr/>
        </p:nvSpPr>
        <p:spPr>
          <a:xfrm>
            <a:off x="357158" y="285728"/>
            <a:ext cx="8501122" cy="4214842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0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ctr"/>
            <a:endParaRPr lang="en-US" sz="28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ctr"/>
            <a:endParaRPr lang="en-US" sz="28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6" name="Picture 5" descr="fis 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71538" y="2857496"/>
            <a:ext cx="6643734" cy="1071570"/>
          </a:xfrm>
          <a:prstGeom prst="rect">
            <a:avLst/>
          </a:prstGeom>
        </p:spPr>
      </p:pic>
      <p:pic>
        <p:nvPicPr>
          <p:cNvPr id="7" name="Picture 6" descr="fis 8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428860" y="1571612"/>
            <a:ext cx="3929090" cy="1000132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1571604" y="571480"/>
            <a:ext cx="612821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Persamaan</a:t>
            </a:r>
            <a:r>
              <a:rPr lang="en-US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Bernoulli</a:t>
            </a:r>
            <a:endParaRPr lang="en-US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pic>
        <p:nvPicPr>
          <p:cNvPr id="9217" name="Picture 1" descr="F:\fis 17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00100" y="4572008"/>
            <a:ext cx="7286676" cy="181451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5" descr="Opera-Background-Blue-Swirls-thumb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4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ectangle 12"/>
          <p:cNvSpPr/>
          <p:nvPr/>
        </p:nvSpPr>
        <p:spPr>
          <a:xfrm>
            <a:off x="285720" y="4929198"/>
            <a:ext cx="4071966" cy="17859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27" name="Picture 3" descr="F:\fis 6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5720" y="1428736"/>
            <a:ext cx="3714776" cy="3429024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1643042" y="0"/>
            <a:ext cx="5143536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dirty="0" err="1" smtClean="0"/>
              <a:t>Teorema</a:t>
            </a:r>
            <a:r>
              <a:rPr lang="en-US" sz="4000" dirty="0" smtClean="0"/>
              <a:t> </a:t>
            </a:r>
            <a:r>
              <a:rPr lang="en-US" sz="4000" dirty="0" err="1" smtClean="0"/>
              <a:t>Torriceli</a:t>
            </a:r>
            <a:r>
              <a:rPr lang="en-US" sz="4000" dirty="0" smtClean="0"/>
              <a:t> (</a:t>
            </a:r>
            <a:r>
              <a:rPr lang="en-US" sz="4000" cap="none" spc="0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Tabung</a:t>
            </a:r>
            <a:r>
              <a:rPr lang="en-US" sz="4000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en-US" sz="4000" cap="none" spc="0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Bocor</a:t>
            </a:r>
            <a:r>
              <a:rPr lang="en-US" sz="4000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)</a:t>
            </a:r>
            <a:endParaRPr lang="en-US" sz="4000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pic>
        <p:nvPicPr>
          <p:cNvPr id="11" name="BLOGGER_PHOTO_ID_5438075206203513458" descr="http://2.bp.blogspot.com/_n9hPAlY2b_I/S3fsln-emnI/AAAAAAAAABs/X1m_Zk2Z8Zw/s320/penerapan-prinsip-bernoulli-b.jp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357686" y="1643050"/>
            <a:ext cx="4286280" cy="1214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BLOGGER_PHOTO_ID_5438075480124464402" descr="http://4.bp.blogspot.com/_n9hPAlY2b_I/S3fs1kaUnRI/AAAAAAAAAB0/r_PqN_GTcsQ/s320/penerapan-prinsip-bernoulli-c.jpg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357686" y="2857496"/>
            <a:ext cx="4286280" cy="3000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704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0034" y="5357826"/>
            <a:ext cx="3500462" cy="1000132"/>
          </a:xfrm>
          <a:prstGeom prst="rect">
            <a:avLst/>
          </a:prstGeom>
          <a:noFill/>
        </p:spPr>
      </p:pic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704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:\spongebob 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57620" y="5381625"/>
            <a:ext cx="1590675" cy="1476375"/>
          </a:xfrm>
          <a:prstGeom prst="rect">
            <a:avLst/>
          </a:prstGeom>
          <a:noFill/>
        </p:spPr>
      </p:pic>
      <p:sp>
        <p:nvSpPr>
          <p:cNvPr id="3" name="Flowchart: Alternate Process 2"/>
          <p:cNvSpPr/>
          <p:nvPr/>
        </p:nvSpPr>
        <p:spPr>
          <a:xfrm>
            <a:off x="214282" y="0"/>
            <a:ext cx="8358246" cy="5429264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33" name="BLOGGER_PHOTO_ID_5438075975191530722" descr="http://3.bp.blogspot.com/_n9hPAlY2b_I/S3ftSYrgjOI/AAAAAAAAAB8/Lw2S3zMJ9oI/s320/penerapan-prinsip-bernoulli-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28794" y="1643050"/>
            <a:ext cx="4286280" cy="833439"/>
          </a:xfrm>
          <a:prstGeom prst="rect">
            <a:avLst/>
          </a:prstGeom>
          <a:noFill/>
        </p:spPr>
      </p:pic>
      <p:pic>
        <p:nvPicPr>
          <p:cNvPr id="1032" name="BLOGGER_PHOTO_ID_5438076507656395186" descr="http://4.bp.blogspot.com/_n9hPAlY2b_I/S3ftxYRBmbI/AAAAAAAAACE/l4MaZSWOcH8/s320/penerapan-prinsip-dan-persamaan-bernoulli-a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5984" y="4000504"/>
            <a:ext cx="3614742" cy="1128716"/>
          </a:xfrm>
          <a:prstGeom prst="rect">
            <a:avLst/>
          </a:prstGeom>
          <a:noFill/>
        </p:spPr>
      </p:pic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428596" y="285728"/>
            <a:ext cx="785818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Efek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Venturi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Selain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teorema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Torricelli,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persamaan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Bernoulli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juga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bisa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diterapkan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pada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kasus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khusus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lain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yakni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ketika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fluida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mengalir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dalam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bagian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pipa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yang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ketinggiannya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hampir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sama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(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perbedaan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ketinggian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kecil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). 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428596" y="2143116"/>
            <a:ext cx="8215338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Pada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gambar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di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atas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tampak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bahwa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ketinggian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pipa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baik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bagian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pipa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yang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penampangnya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besar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maupun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bagian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pipa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yang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penampangnya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kecil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hampir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sama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sehingga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diangap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ketinggian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alias h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sama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Jika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diterapkan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pada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kasus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ini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maka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persamaan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Bernoulli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berubah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menjadi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: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1704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/>
            </a:r>
            <a:br>
              <a: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</a:br>
            <a:r>
              <a: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/>
            </a:r>
            <a:br>
              <a: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77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770" decel="100000"/>
                                        <p:tgtEl>
                                          <p:spTgt spid="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8" dur="77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0" dur="77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900" decel="100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297</TotalTime>
  <Words>131</Words>
  <Application>Microsoft Office PowerPoint</Application>
  <PresentationFormat>On-screen Show (4:3)</PresentationFormat>
  <Paragraphs>37</Paragraphs>
  <Slides>11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Flow</vt:lpstr>
      <vt:lpstr>Apex</vt:lpstr>
      <vt:lpstr>Concourse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server</dc:creator>
  <cp:lastModifiedBy>acer</cp:lastModifiedBy>
  <cp:revision>29</cp:revision>
  <dcterms:created xsi:type="dcterms:W3CDTF">2011-10-29T04:15:42Z</dcterms:created>
  <dcterms:modified xsi:type="dcterms:W3CDTF">2011-12-09T04:43:24Z</dcterms:modified>
</cp:coreProperties>
</file>