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20" r:id="rId6"/>
    <p:sldMasterId id="2147483732" r:id="rId7"/>
  </p:sldMasterIdLst>
  <p:notesMasterIdLst>
    <p:notesMasterId r:id="rId39"/>
  </p:notesMasterIdLst>
  <p:sldIdLst>
    <p:sldId id="256" r:id="rId8"/>
    <p:sldId id="260" r:id="rId9"/>
    <p:sldId id="259" r:id="rId10"/>
    <p:sldId id="262" r:id="rId11"/>
    <p:sldId id="275" r:id="rId12"/>
    <p:sldId id="280" r:id="rId13"/>
    <p:sldId id="264" r:id="rId14"/>
    <p:sldId id="278" r:id="rId15"/>
    <p:sldId id="283" r:id="rId16"/>
    <p:sldId id="298" r:id="rId17"/>
    <p:sldId id="284" r:id="rId18"/>
    <p:sldId id="300" r:id="rId19"/>
    <p:sldId id="266" r:id="rId20"/>
    <p:sldId id="301" r:id="rId21"/>
    <p:sldId id="290" r:id="rId22"/>
    <p:sldId id="286" r:id="rId23"/>
    <p:sldId id="291" r:id="rId24"/>
    <p:sldId id="292" r:id="rId25"/>
    <p:sldId id="293" r:id="rId26"/>
    <p:sldId id="294" r:id="rId27"/>
    <p:sldId id="295" r:id="rId28"/>
    <p:sldId id="297" r:id="rId29"/>
    <p:sldId id="268" r:id="rId30"/>
    <p:sldId id="276" r:id="rId31"/>
    <p:sldId id="270" r:id="rId32"/>
    <p:sldId id="272" r:id="rId33"/>
    <p:sldId id="277" r:id="rId34"/>
    <p:sldId id="288" r:id="rId35"/>
    <p:sldId id="289" r:id="rId36"/>
    <p:sldId id="274" r:id="rId37"/>
    <p:sldId id="27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59" autoAdjust="0"/>
    <p:restoredTop sz="86380"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0" y="302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1F8A5-1445-4789-A4B8-9B75D07BB83F}" type="datetimeFigureOut">
              <a:rPr lang="en-US" smtClean="0"/>
              <a:pPr/>
              <a:t>5/27/2012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DC4A0-A77B-433D-94EF-C3A99525676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889ACD-47AA-4741-96FF-F0CB88A01AAA}"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DC4A0-A77B-433D-94EF-C3A99525676E}"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F8B4C12-0002-4E22-846B-ABFC7ACE6AD8}" type="datetimeFigureOut">
              <a:rPr lang="en-US" smtClean="0"/>
              <a:pPr/>
              <a:t>5/27/2012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34CBAE-6677-4833-9DFC-D144AC5F31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34CBAE-6677-4833-9DFC-D144AC5F310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F8B4C12-0002-4E22-846B-ABFC7ACE6AD8}" type="datetimeFigureOut">
              <a:rPr lang="en-US" smtClean="0"/>
              <a:pPr/>
              <a:t>5/27/2012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834CBAE-6677-4833-9DFC-D144AC5F31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834CBAE-6677-4833-9DFC-D144AC5F31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834CBAE-6677-4833-9DFC-D144AC5F310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8B4C12-0002-4E22-846B-ABFC7ACE6AD8}" type="datetimeFigureOut">
              <a:rPr lang="en-US" smtClean="0"/>
              <a:pPr/>
              <a:t>5/27/2012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834CBAE-6677-4833-9DFC-D144AC5F310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34CBAE-6677-4833-9DFC-D144AC5F310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834CBAE-6677-4833-9DFC-D144AC5F310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834CBAE-6677-4833-9DFC-D144AC5F3103}"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4CBAE-6677-4833-9DFC-D144AC5F3103}"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F8B4C12-0002-4E22-846B-ABFC7ACE6AD8}" type="datetimeFigureOut">
              <a:rPr lang="en-US" smtClean="0"/>
              <a:pPr/>
              <a:t>5/27/2012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34CBAE-6677-4833-9DFC-D144AC5F3103}"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834CBAE-6677-4833-9DFC-D144AC5F3103}"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34CBAE-6677-4833-9DFC-D144AC5F3103}"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834CBAE-6677-4833-9DFC-D144AC5F3103}"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834CBAE-6677-4833-9DFC-D144AC5F3103}"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834CBAE-6677-4833-9DFC-D144AC5F3103}"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834CBAE-6677-4833-9DFC-D144AC5F3103}"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834CBAE-6677-4833-9DFC-D144AC5F3103}"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834CBAE-6677-4833-9DFC-D144AC5F3103}"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B4C12-0002-4E22-846B-ABFC7ACE6AD8}" type="datetimeFigureOut">
              <a:rPr lang="en-US" smtClean="0"/>
              <a:pPr/>
              <a:t>5/27/2012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B4C12-0002-4E22-846B-ABFC7ACE6AD8}" type="datetimeFigureOut">
              <a:rPr lang="en-US" smtClean="0"/>
              <a:pPr/>
              <a:t>5/27/2012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B4C12-0002-4E22-846B-ABFC7ACE6AD8}" type="datetimeFigureOut">
              <a:rPr lang="en-US" smtClean="0"/>
              <a:pPr/>
              <a:t>5/27/2012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B4C12-0002-4E22-846B-ABFC7ACE6AD8}"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B4C12-0002-4E22-846B-ABFC7ACE6AD8}"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34CBAE-6677-4833-9DFC-D144AC5F31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B4C12-0002-4E22-846B-ABFC7ACE6AD8}" type="datetimeFigureOut">
              <a:rPr lang="en-US" smtClean="0"/>
              <a:pPr/>
              <a:t>5/27/2012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4CBAE-6677-4833-9DFC-D144AC5F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F8B4C12-0002-4E22-846B-ABFC7ACE6AD8}" type="datetimeFigureOut">
              <a:rPr lang="en-US" smtClean="0"/>
              <a:pPr/>
              <a:t>5/27/2012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34CBAE-6677-4833-9DFC-D144AC5F310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F8B4C12-0002-4E22-846B-ABFC7ACE6AD8}" type="datetimeFigureOut">
              <a:rPr lang="en-US" smtClean="0"/>
              <a:pPr/>
              <a:t>5/27/2012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834CBAE-6677-4833-9DFC-D144AC5F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8B4C12-0002-4E22-846B-ABFC7ACE6AD8}" type="datetimeFigureOut">
              <a:rPr lang="en-US" smtClean="0"/>
              <a:pPr/>
              <a:t>5/27/2012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34CBAE-6677-4833-9DFC-D144AC5F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F8B4C12-0002-4E22-846B-ABFC7ACE6AD8}" type="datetimeFigureOut">
              <a:rPr lang="en-US" smtClean="0"/>
              <a:pPr/>
              <a:t>5/27/2012</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834CBAE-6677-4833-9DFC-D144AC5F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F8B4C12-0002-4E22-846B-ABFC7ACE6AD8}" type="datetimeFigureOut">
              <a:rPr lang="en-US" smtClean="0"/>
              <a:pPr/>
              <a:t>5/27/2012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834CBAE-6677-4833-9DFC-D144AC5F3103}"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B4C12-0002-4E22-846B-ABFC7ACE6AD8}" type="datetimeFigureOut">
              <a:rPr lang="en-US" smtClean="0"/>
              <a:pPr/>
              <a:t>5/27/2012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4CBAE-6677-4833-9DFC-D144AC5F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tienkartina.files.wordpress.com/2010/08/difraksi.jpg" TargetMode="External"/><Relationship Id="rId1" Type="http://schemas.openxmlformats.org/officeDocument/2006/relationships/slideLayout" Target="../slideLayouts/slideLayout40.xml"/><Relationship Id="rId5" Type="http://schemas.openxmlformats.org/officeDocument/2006/relationships/image" Target="../media/image20.jpeg"/><Relationship Id="rId4" Type="http://schemas.openxmlformats.org/officeDocument/2006/relationships/hyperlink" Target="http://tienkartina.files.wordpress.com/2010/08/difraksi-7.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tienkartina.files.wordpress.com/2010/08/difraksi-22.jpg" TargetMode="External"/><Relationship Id="rId1" Type="http://schemas.openxmlformats.org/officeDocument/2006/relationships/slideLayout" Target="../slideLayouts/slideLayout35.xml"/><Relationship Id="rId5" Type="http://schemas.openxmlformats.org/officeDocument/2006/relationships/image" Target="../media/image22.jpeg"/><Relationship Id="rId4" Type="http://schemas.openxmlformats.org/officeDocument/2006/relationships/hyperlink" Target="http://tienkartina.files.wordpress.com/2010/08/difraksi-11.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tienkartina.files.wordpress.com/2010/08/difraksi-81.jpg"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tienkartina.files.wordpress.com/2010/08/images3.jpg" TargetMode="External"/><Relationship Id="rId1" Type="http://schemas.openxmlformats.org/officeDocument/2006/relationships/slideLayout" Target="../slideLayouts/slideLayout35.xml"/><Relationship Id="rId5" Type="http://schemas.openxmlformats.org/officeDocument/2006/relationships/image" Target="../media/image25.jpeg"/><Relationship Id="rId4" Type="http://schemas.openxmlformats.org/officeDocument/2006/relationships/hyperlink" Target="http://tienkartina.files.wordpress.com/2010/08/images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tienkartina.files.wordpress.com/2010/08/kisi-difraksi-1.jpg" TargetMode="External"/><Relationship Id="rId1" Type="http://schemas.openxmlformats.org/officeDocument/2006/relationships/slideLayout" Target="../slideLayouts/slideLayout35.xml"/><Relationship Id="rId6" Type="http://schemas.openxmlformats.org/officeDocument/2006/relationships/hyperlink" Target="http://tienkartina.files.wordpress.com/2010/08/kisi-difraksi2.jpg" TargetMode="External"/><Relationship Id="rId5" Type="http://schemas.openxmlformats.org/officeDocument/2006/relationships/image" Target="../media/image27.jpeg"/><Relationship Id="rId4" Type="http://schemas.openxmlformats.org/officeDocument/2006/relationships/hyperlink" Target="http://tienkartina.files.wordpress.com/2010/08/kisi-difraksi-21.jp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62.xml"/><Relationship Id="rId4" Type="http://schemas.openxmlformats.org/officeDocument/2006/relationships/image" Target="../media/image36.gif"/></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Documents\Unduhan\zz.jpg"/>
          <p:cNvPicPr>
            <a:picLocks noChangeAspect="1" noChangeArrowheads="1"/>
          </p:cNvPicPr>
          <p:nvPr/>
        </p:nvPicPr>
        <p:blipFill>
          <a:blip r:embed="rId2"/>
          <a:srcRect/>
          <a:stretch>
            <a:fillRect/>
          </a:stretch>
        </p:blipFill>
        <p:spPr bwMode="auto">
          <a:xfrm>
            <a:off x="2571736" y="4057636"/>
            <a:ext cx="4167211" cy="2800364"/>
          </a:xfrm>
          <a:prstGeom prst="rect">
            <a:avLst/>
          </a:prstGeom>
          <a:noFill/>
        </p:spPr>
      </p:pic>
      <p:pic>
        <p:nvPicPr>
          <p:cNvPr id="1027" name="Picture 3" descr="D:\My Documents\Downloads\vhch.jpg"/>
          <p:cNvPicPr>
            <a:picLocks noChangeAspect="1" noChangeArrowheads="1"/>
          </p:cNvPicPr>
          <p:nvPr/>
        </p:nvPicPr>
        <p:blipFill>
          <a:blip r:embed="rId3"/>
          <a:srcRect/>
          <a:stretch>
            <a:fillRect/>
          </a:stretch>
        </p:blipFill>
        <p:spPr bwMode="auto">
          <a:xfrm>
            <a:off x="1142976" y="785794"/>
            <a:ext cx="6715172" cy="3705247"/>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071942"/>
            <a:ext cx="8305800" cy="1143000"/>
          </a:xfrm>
        </p:spPr>
        <p:txBody>
          <a:bodyPr>
            <a:noAutofit/>
          </a:bodyPr>
          <a:lstStyle/>
          <a:p>
            <a:pPr algn="ctr"/>
            <a:r>
              <a:rPr lang="id-ID" sz="2400" dirty="0" smtClean="0"/>
              <a:t>Perubahan panjang gelombang dapat juga diamati di dalam tangki riak dengan cara memasang keping</a:t>
            </a:r>
            <a:r>
              <a:rPr lang="id-ID" sz="2400" i="1" dirty="0" smtClean="0"/>
              <a:t> </a:t>
            </a:r>
            <a:r>
              <a:rPr lang="id-ID" sz="2400" dirty="0" smtClean="0"/>
              <a:t>gelas tebal pada dasar tangki sehingga tangki riak memiliki dua kedalaman air yang berbeda, dalam dan dangkal, seperti ditunjukkan pada Gambar 1.19. Pada gambar tampak bahwa panjang gelombang di tempat yang dalam lebih besar daripada panjang gelombang di tempat yang dangkal (</a:t>
            </a:r>
            <a:r>
              <a:rPr lang="id-ID" sz="2400" i="1" dirty="0" smtClean="0"/>
              <a:t>λ</a:t>
            </a:r>
            <a:r>
              <a:rPr lang="id-ID" sz="2400" i="1" baseline="-25000" dirty="0" smtClean="0"/>
              <a:t>1</a:t>
            </a:r>
            <a:r>
              <a:rPr lang="id-ID" sz="2400" i="1" dirty="0" smtClean="0"/>
              <a:t> &gt; λ</a:t>
            </a:r>
            <a:r>
              <a:rPr lang="id-ID" sz="2400" i="1" baseline="-25000" dirty="0" smtClean="0"/>
              <a:t>2</a:t>
            </a:r>
            <a:r>
              <a:rPr lang="id-ID" sz="2400" dirty="0" smtClean="0"/>
              <a:t>). Oleh karena </a:t>
            </a:r>
            <a:r>
              <a:rPr lang="id-ID" sz="2400" i="1" dirty="0" smtClean="0"/>
              <a:t>v=λf,</a:t>
            </a:r>
            <a:r>
              <a:rPr lang="id-ID" sz="2400" dirty="0" smtClean="0"/>
              <a:t> maka cepat rambat gelombang di tempat yang dalam lebih besar daripada di tempat yang dangkal (</a:t>
            </a:r>
            <a:r>
              <a:rPr lang="id-ID" sz="2400" i="1" dirty="0" smtClean="0"/>
              <a:t>v</a:t>
            </a:r>
            <a:r>
              <a:rPr lang="id-ID" sz="2400" i="1" baseline="-25000" dirty="0" smtClean="0"/>
              <a:t>1</a:t>
            </a:r>
            <a:r>
              <a:rPr lang="id-ID" sz="2400" i="1" dirty="0" smtClean="0"/>
              <a:t> &gt; v</a:t>
            </a:r>
            <a:r>
              <a:rPr lang="id-ID" sz="2400" i="1" baseline="-25000" dirty="0" smtClean="0"/>
              <a:t>2</a:t>
            </a:r>
            <a:r>
              <a:rPr lang="id-ID" sz="2400" dirty="0" smtClean="0"/>
              <a:t>).</a:t>
            </a:r>
            <a:br>
              <a:rPr lang="id-ID" sz="2400" dirty="0" smtClean="0"/>
            </a:br>
            <a:endParaRPr lang="id-ID"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2357430"/>
            <a:ext cx="6715172" cy="4000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solidFill>
                <a:schemeClr val="tx1"/>
              </a:solidFill>
            </a:endParaRPr>
          </a:p>
          <a:p>
            <a:pPr algn="ctr"/>
            <a:endParaRPr lang="id-ID" dirty="0" smtClean="0">
              <a:solidFill>
                <a:schemeClr val="tx1"/>
              </a:solidFill>
            </a:endParaRPr>
          </a:p>
          <a:p>
            <a:pPr algn="ctr"/>
            <a:r>
              <a:rPr lang="id-ID" dirty="0" smtClean="0">
                <a:solidFill>
                  <a:schemeClr val="tx1"/>
                </a:solidFill>
              </a:rPr>
              <a:t>Pada </a:t>
            </a:r>
            <a:r>
              <a:rPr lang="id-ID" dirty="0" smtClean="0">
                <a:solidFill>
                  <a:schemeClr val="tx1"/>
                </a:solidFill>
              </a:rPr>
              <a:t>pemantulan gelombang, gelombang yang tiba di batas medium akan dipantulkan ke arah semula. Pada pembiasan, gelombang yang mengenai bidang batas antara dua medium, sebagian akan dipantulkan dan sebagian lagi akan diteruskan atau dibiaskan. Gelombang yang dibiaskan ini akan mengalami pembelokan arah dari arah semula tergantung pada mediumnya. </a:t>
            </a:r>
            <a:br>
              <a:rPr lang="id-ID" dirty="0" smtClean="0">
                <a:solidFill>
                  <a:schemeClr val="tx1"/>
                </a:solidFill>
              </a:rPr>
            </a:br>
            <a:r>
              <a:rPr lang="id-ID" dirty="0" smtClean="0">
                <a:solidFill>
                  <a:schemeClr val="tx1"/>
                </a:solidFill>
              </a:rPr>
              <a:t>Pada medium kedua, cepat rambat gelombang mengalami perubahan dan perubahan ini pun tergantung pada mediumnya. Dengan kata lain, pembiasan gelombang adalah pembelokan arah lintasan gelombang etelah melewati bidang batas antara dua medium yang berbeda.</a:t>
            </a:r>
          </a:p>
          <a:p>
            <a:pPr algn="ctr"/>
            <a:r>
              <a:rPr lang="id-ID" dirty="0" smtClean="0">
                <a:solidFill>
                  <a:schemeClr val="tx1"/>
                </a:solidFill>
              </a:rPr>
              <a:t> </a:t>
            </a:r>
          </a:p>
          <a:p>
            <a:pPr algn="ctr"/>
            <a:endParaRPr lang="id-ID" dirty="0">
              <a:solidFill>
                <a:schemeClr val="tx1"/>
              </a:solidFill>
            </a:endParaRPr>
          </a:p>
        </p:txBody>
      </p:sp>
      <p:sp>
        <p:nvSpPr>
          <p:cNvPr id="1085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d-ID"/>
          </a:p>
        </p:txBody>
      </p:sp>
      <p:pic>
        <p:nvPicPr>
          <p:cNvPr id="6" name="Picture 5"/>
          <p:cNvPicPr/>
          <p:nvPr/>
        </p:nvPicPr>
        <p:blipFill>
          <a:blip r:embed="rId2"/>
          <a:srcRect/>
          <a:stretch>
            <a:fillRect/>
          </a:stretch>
        </p:blipFill>
        <p:spPr bwMode="auto">
          <a:xfrm>
            <a:off x="2357422" y="0"/>
            <a:ext cx="3929090" cy="285749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229600" cy="1143000"/>
          </a:xfrm>
        </p:spPr>
        <p:txBody>
          <a:bodyPr/>
          <a:lstStyle/>
          <a:p>
            <a:pPr algn="ctr"/>
            <a:r>
              <a:rPr lang="en-US" dirty="0" err="1" smtClean="0"/>
              <a:t>Contoh</a:t>
            </a:r>
            <a:r>
              <a:rPr lang="en-US" dirty="0" smtClean="0"/>
              <a:t> </a:t>
            </a:r>
            <a:r>
              <a:rPr lang="en-US" dirty="0" err="1" smtClean="0"/>
              <a:t>Refraksi</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85529" y="1600201"/>
            <a:ext cx="3553071" cy="40386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5029200" y="1524000"/>
            <a:ext cx="2733675" cy="2286000"/>
          </a:xfrm>
          <a:prstGeom prst="rect">
            <a:avLst/>
          </a:prstGeom>
          <a:noFill/>
          <a:ln w="9525">
            <a:noFill/>
            <a:miter lim="800000"/>
            <a:headEnd/>
            <a:tailEnd/>
          </a:ln>
        </p:spPr>
      </p:pic>
      <p:sp>
        <p:nvSpPr>
          <p:cNvPr id="7" name="Rectangle 6"/>
          <p:cNvSpPr/>
          <p:nvPr/>
        </p:nvSpPr>
        <p:spPr>
          <a:xfrm>
            <a:off x="4267200" y="3733800"/>
            <a:ext cx="4572000" cy="2031325"/>
          </a:xfrm>
          <a:prstGeom prst="rect">
            <a:avLst/>
          </a:prstGeom>
        </p:spPr>
        <p:txBody>
          <a:bodyPr>
            <a:spAutoFit/>
          </a:bodyPr>
          <a:lstStyle/>
          <a:p>
            <a:r>
              <a:rPr lang="en-US" dirty="0" err="1" smtClean="0"/>
              <a:t>Refraksi</a:t>
            </a:r>
            <a:r>
              <a:rPr lang="en-US" dirty="0" smtClean="0"/>
              <a:t> (</a:t>
            </a:r>
            <a:r>
              <a:rPr lang="en-US" dirty="0" err="1" smtClean="0"/>
              <a:t>pembiasan</a:t>
            </a:r>
            <a:r>
              <a:rPr lang="en-US" dirty="0" smtClean="0"/>
              <a:t>) </a:t>
            </a:r>
            <a:r>
              <a:rPr lang="en-US" dirty="0" err="1" smtClean="0"/>
              <a:t>gelombang-gelombang</a:t>
            </a:r>
            <a:r>
              <a:rPr lang="en-US" dirty="0" smtClean="0"/>
              <a:t> </a:t>
            </a:r>
            <a:r>
              <a:rPr lang="en-US" dirty="0" err="1" smtClean="0"/>
              <a:t>cahaya</a:t>
            </a:r>
            <a:r>
              <a:rPr lang="en-US" dirty="0" smtClean="0"/>
              <a:t> </a:t>
            </a:r>
            <a:r>
              <a:rPr lang="en-US" dirty="0" err="1" smtClean="0"/>
              <a:t>di</a:t>
            </a:r>
            <a:r>
              <a:rPr lang="en-US" dirty="0" smtClean="0"/>
              <a:t> air. </a:t>
            </a:r>
            <a:r>
              <a:rPr lang="en-US" dirty="0" err="1" smtClean="0"/>
              <a:t>Persegi</a:t>
            </a:r>
            <a:r>
              <a:rPr lang="en-US" dirty="0" smtClean="0"/>
              <a:t> </a:t>
            </a:r>
            <a:r>
              <a:rPr lang="en-US" dirty="0" err="1" smtClean="0"/>
              <a:t>gelap</a:t>
            </a:r>
            <a:r>
              <a:rPr lang="en-US" dirty="0" smtClean="0"/>
              <a:t> </a:t>
            </a:r>
            <a:r>
              <a:rPr lang="en-US" dirty="0" err="1" smtClean="0"/>
              <a:t>menunjukkan</a:t>
            </a:r>
            <a:r>
              <a:rPr lang="en-US" dirty="0" smtClean="0"/>
              <a:t> </a:t>
            </a:r>
            <a:r>
              <a:rPr lang="en-US" dirty="0" err="1" smtClean="0"/>
              <a:t>posisi</a:t>
            </a:r>
            <a:r>
              <a:rPr lang="en-US" dirty="0" smtClean="0"/>
              <a:t> </a:t>
            </a:r>
            <a:r>
              <a:rPr lang="en-US" dirty="0" err="1" smtClean="0"/>
              <a:t>sebenarnya</a:t>
            </a:r>
            <a:r>
              <a:rPr lang="en-US" dirty="0" smtClean="0"/>
              <a:t> </a:t>
            </a:r>
            <a:r>
              <a:rPr lang="en-US" dirty="0" err="1" smtClean="0"/>
              <a:t>sebatang</a:t>
            </a:r>
            <a:r>
              <a:rPr lang="en-US" dirty="0" smtClean="0"/>
              <a:t> </a:t>
            </a:r>
            <a:r>
              <a:rPr lang="en-US" dirty="0" err="1" smtClean="0"/>
              <a:t>pensil</a:t>
            </a:r>
            <a:r>
              <a:rPr lang="en-US" dirty="0" smtClean="0"/>
              <a:t> yang </a:t>
            </a:r>
            <a:r>
              <a:rPr lang="en-US" dirty="0" err="1" smtClean="0"/>
              <a:t>diletakkan</a:t>
            </a:r>
            <a:r>
              <a:rPr lang="en-US" dirty="0" smtClean="0"/>
              <a:t> </a:t>
            </a:r>
            <a:r>
              <a:rPr lang="en-US" dirty="0" err="1" smtClean="0"/>
              <a:t>dalam</a:t>
            </a:r>
            <a:r>
              <a:rPr lang="en-US" dirty="0" smtClean="0"/>
              <a:t> </a:t>
            </a:r>
            <a:r>
              <a:rPr lang="en-US" dirty="0" err="1" smtClean="0"/>
              <a:t>semangkuk</a:t>
            </a:r>
            <a:r>
              <a:rPr lang="en-US" dirty="0" smtClean="0"/>
              <a:t> air. </a:t>
            </a:r>
            <a:r>
              <a:rPr lang="en-US" dirty="0" err="1" smtClean="0"/>
              <a:t>Persegi</a:t>
            </a:r>
            <a:r>
              <a:rPr lang="en-US" dirty="0" smtClean="0"/>
              <a:t> </a:t>
            </a:r>
            <a:r>
              <a:rPr lang="en-US" dirty="0" err="1" smtClean="0"/>
              <a:t>terang</a:t>
            </a:r>
            <a:r>
              <a:rPr lang="en-US" dirty="0" smtClean="0"/>
              <a:t> </a:t>
            </a:r>
            <a:r>
              <a:rPr lang="en-US" dirty="0" err="1" smtClean="0"/>
              <a:t>menunjukkan</a:t>
            </a:r>
            <a:r>
              <a:rPr lang="en-US" dirty="0" smtClean="0"/>
              <a:t> </a:t>
            </a:r>
            <a:r>
              <a:rPr lang="en-US" dirty="0" err="1" smtClean="0"/>
              <a:t>posisi</a:t>
            </a:r>
            <a:r>
              <a:rPr lang="en-US" dirty="0" smtClean="0"/>
              <a:t> </a:t>
            </a:r>
            <a:r>
              <a:rPr lang="en-US" dirty="0" err="1" smtClean="0"/>
              <a:t>tampak</a:t>
            </a:r>
            <a:r>
              <a:rPr lang="en-US" dirty="0" smtClean="0"/>
              <a:t> </a:t>
            </a:r>
            <a:r>
              <a:rPr lang="en-US" dirty="0" err="1" smtClean="0"/>
              <a:t>dari</a:t>
            </a:r>
            <a:r>
              <a:rPr lang="en-US" dirty="0" smtClean="0"/>
              <a:t> </a:t>
            </a:r>
            <a:r>
              <a:rPr lang="en-US" dirty="0" err="1" smtClean="0"/>
              <a:t>pensil</a:t>
            </a:r>
            <a:r>
              <a:rPr lang="en-US" dirty="0" smtClean="0"/>
              <a:t> </a:t>
            </a:r>
            <a:r>
              <a:rPr lang="en-US" dirty="0" err="1" smtClean="0"/>
              <a:t>itu</a:t>
            </a:r>
            <a:r>
              <a:rPr lang="en-US" dirty="0" smtClean="0"/>
              <a:t>. </a:t>
            </a:r>
            <a:r>
              <a:rPr lang="en-US" dirty="0" err="1" smtClean="0"/>
              <a:t>Perhatikan</a:t>
            </a:r>
            <a:r>
              <a:rPr lang="en-US" dirty="0" smtClean="0"/>
              <a:t> </a:t>
            </a:r>
            <a:r>
              <a:rPr lang="en-US" dirty="0" err="1" smtClean="0"/>
              <a:t>bahwa</a:t>
            </a:r>
            <a:r>
              <a:rPr lang="en-US" dirty="0" smtClean="0"/>
              <a:t> </a:t>
            </a:r>
            <a:r>
              <a:rPr lang="en-US" dirty="0" err="1" smtClean="0"/>
              <a:t>ujungnya</a:t>
            </a:r>
            <a:r>
              <a:rPr lang="en-US" dirty="0" smtClean="0"/>
              <a:t> (X) </a:t>
            </a:r>
            <a:r>
              <a:rPr lang="en-US" dirty="0" err="1" smtClean="0"/>
              <a:t>seakan-akan</a:t>
            </a:r>
            <a:r>
              <a:rPr lang="en-US" dirty="0" smtClean="0"/>
              <a:t> </a:t>
            </a:r>
            <a:r>
              <a:rPr lang="en-US" dirty="0" err="1" smtClean="0"/>
              <a:t>terlihat</a:t>
            </a:r>
            <a:r>
              <a:rPr lang="en-US" dirty="0" smtClean="0"/>
              <a:t> </a:t>
            </a:r>
            <a:r>
              <a:rPr lang="en-US" dirty="0" err="1" smtClean="0"/>
              <a:t>di</a:t>
            </a:r>
            <a:r>
              <a:rPr lang="en-US" dirty="0" smtClean="0"/>
              <a:t> Y, </a:t>
            </a:r>
            <a:r>
              <a:rPr lang="en-US" dirty="0" err="1" smtClean="0"/>
              <a:t>posisi</a:t>
            </a:r>
            <a:r>
              <a:rPr lang="en-US" dirty="0" smtClean="0"/>
              <a:t> yang </a:t>
            </a:r>
            <a:r>
              <a:rPr lang="en-US" dirty="0" err="1" smtClean="0"/>
              <a:t>jelas</a:t>
            </a:r>
            <a:r>
              <a:rPr lang="en-US" dirty="0" smtClean="0"/>
              <a:t> </a:t>
            </a:r>
            <a:r>
              <a:rPr lang="en-US" dirty="0" err="1" smtClean="0"/>
              <a:t>lebih</a:t>
            </a:r>
            <a:r>
              <a:rPr lang="en-US" dirty="0" smtClean="0"/>
              <a:t> </a:t>
            </a:r>
            <a:r>
              <a:rPr lang="en-US" dirty="0" err="1" smtClean="0"/>
              <a:t>dangkal</a:t>
            </a:r>
            <a:r>
              <a:rPr lang="en-US" dirty="0" smtClean="0"/>
              <a: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00100" y="500042"/>
            <a:ext cx="4305300" cy="704850"/>
          </a:xfrm>
          <a:prstGeom prst="rect">
            <a:avLst/>
          </a:prstGeom>
          <a:noFill/>
          <a:ln w="9525">
            <a:noFill/>
            <a:miter lim="800000"/>
            <a:headEnd/>
            <a:tailEnd/>
          </a:ln>
        </p:spPr>
        <p:txBody>
          <a:bodyPr anchor="ctr"/>
          <a:lstStyle/>
          <a:p>
            <a:pPr algn="ctr"/>
            <a:r>
              <a:rPr lang="en-US" sz="3600" b="1" dirty="0" err="1">
                <a:solidFill>
                  <a:srgbClr val="FF3399"/>
                </a:solidFill>
                <a:latin typeface="Arial Narrow" pitchFamily="34" charset="0"/>
              </a:rPr>
              <a:t>Pembelokan</a:t>
            </a:r>
            <a:r>
              <a:rPr lang="en-US" sz="3600" b="1" dirty="0">
                <a:solidFill>
                  <a:srgbClr val="FF3399"/>
                </a:solidFill>
                <a:latin typeface="Arial Narrow" pitchFamily="34" charset="0"/>
              </a:rPr>
              <a:t> (</a:t>
            </a:r>
            <a:r>
              <a:rPr lang="en-US" sz="3600" b="1" dirty="0" err="1">
                <a:solidFill>
                  <a:srgbClr val="FF3399"/>
                </a:solidFill>
                <a:latin typeface="Arial Narrow" pitchFamily="34" charset="0"/>
              </a:rPr>
              <a:t>difraksi</a:t>
            </a:r>
            <a:r>
              <a:rPr lang="en-US" sz="3600" b="1" dirty="0">
                <a:solidFill>
                  <a:srgbClr val="FF3399"/>
                </a:solidFill>
                <a:latin typeface="Arial Narrow" pitchFamily="34" charset="0"/>
              </a:rPr>
              <a:t>)</a:t>
            </a:r>
            <a:endParaRPr lang="en-US" sz="3600" dirty="0">
              <a:solidFill>
                <a:srgbClr val="FF3399"/>
              </a:solidFill>
              <a:latin typeface="Arial Narrow" pitchFamily="34" charset="0"/>
            </a:endParaRPr>
          </a:p>
        </p:txBody>
      </p:sp>
      <p:grpSp>
        <p:nvGrpSpPr>
          <p:cNvPr id="2" name="Group 34"/>
          <p:cNvGrpSpPr>
            <a:grpSpLocks/>
          </p:cNvGrpSpPr>
          <p:nvPr/>
        </p:nvGrpSpPr>
        <p:grpSpPr bwMode="auto">
          <a:xfrm>
            <a:off x="1693863" y="2362200"/>
            <a:ext cx="6175375" cy="3390900"/>
            <a:chOff x="1067" y="1392"/>
            <a:chExt cx="3890" cy="2136"/>
          </a:xfrm>
        </p:grpSpPr>
        <p:sp>
          <p:nvSpPr>
            <p:cNvPr id="11269" name="Rectangle 4" descr="Small checker board"/>
            <p:cNvSpPr>
              <a:spLocks noChangeArrowheads="1"/>
            </p:cNvSpPr>
            <p:nvPr/>
          </p:nvSpPr>
          <p:spPr bwMode="auto">
            <a:xfrm>
              <a:off x="2364" y="2052"/>
              <a:ext cx="576" cy="1224"/>
            </a:xfrm>
            <a:prstGeom prst="rect">
              <a:avLst/>
            </a:prstGeom>
            <a:pattFill prst="smCheck">
              <a:fgClr>
                <a:srgbClr val="B389B0"/>
              </a:fgClr>
              <a:bgClr>
                <a:srgbClr val="FFFFFF"/>
              </a:bgClr>
            </a:pattFill>
            <a:ln w="9525">
              <a:solidFill>
                <a:srgbClr val="000000"/>
              </a:solidFill>
              <a:miter lim="800000"/>
              <a:headEnd/>
              <a:tailEnd/>
            </a:ln>
          </p:spPr>
          <p:txBody>
            <a:bodyPr wrap="none" anchor="ctr"/>
            <a:lstStyle/>
            <a:p>
              <a:endParaRPr lang="id-ID"/>
            </a:p>
          </p:txBody>
        </p:sp>
        <p:sp>
          <p:nvSpPr>
            <p:cNvPr id="11270" name="AutoShape 5"/>
            <p:cNvSpPr>
              <a:spLocks noChangeArrowheads="1"/>
            </p:cNvSpPr>
            <p:nvPr/>
          </p:nvSpPr>
          <p:spPr bwMode="auto">
            <a:xfrm rot="-11017">
              <a:off x="1079" y="1709"/>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71" name="AutoShape 6"/>
            <p:cNvSpPr>
              <a:spLocks noChangeArrowheads="1"/>
            </p:cNvSpPr>
            <p:nvPr/>
          </p:nvSpPr>
          <p:spPr bwMode="auto">
            <a:xfrm rot="12858870" flipH="1">
              <a:off x="3041" y="2170"/>
              <a:ext cx="704" cy="151"/>
            </a:xfrm>
            <a:prstGeom prst="rightArrow">
              <a:avLst>
                <a:gd name="adj1" fmla="val 50000"/>
                <a:gd name="adj2" fmla="val 116556"/>
              </a:avLst>
            </a:prstGeom>
            <a:solidFill>
              <a:schemeClr val="folHlink"/>
            </a:solidFill>
            <a:ln w="9525">
              <a:solidFill>
                <a:srgbClr val="000000"/>
              </a:solidFill>
              <a:miter lim="800000"/>
              <a:headEnd/>
              <a:tailEnd/>
            </a:ln>
          </p:spPr>
          <p:txBody>
            <a:bodyPr wrap="none" anchor="ctr"/>
            <a:lstStyle/>
            <a:p>
              <a:endParaRPr lang="id-ID"/>
            </a:p>
          </p:txBody>
        </p:sp>
        <p:sp>
          <p:nvSpPr>
            <p:cNvPr id="11272" name="Text Box 13"/>
            <p:cNvSpPr txBox="1">
              <a:spLocks noChangeArrowheads="1"/>
            </p:cNvSpPr>
            <p:nvPr/>
          </p:nvSpPr>
          <p:spPr bwMode="auto">
            <a:xfrm>
              <a:off x="2088" y="3240"/>
              <a:ext cx="1164" cy="288"/>
            </a:xfrm>
            <a:prstGeom prst="rect">
              <a:avLst/>
            </a:prstGeom>
            <a:noFill/>
            <a:ln w="9525">
              <a:noFill/>
              <a:miter lim="800000"/>
              <a:headEnd/>
              <a:tailEnd/>
            </a:ln>
          </p:spPr>
          <p:txBody>
            <a:bodyPr>
              <a:spAutoFit/>
            </a:bodyPr>
            <a:lstStyle/>
            <a:p>
              <a:pPr algn="ctr">
                <a:spcBef>
                  <a:spcPct val="50000"/>
                </a:spcBef>
              </a:pPr>
              <a:r>
                <a:rPr lang="en-US" sz="2400" b="1">
                  <a:solidFill>
                    <a:srgbClr val="9933FF"/>
                  </a:solidFill>
                  <a:latin typeface="Arial Narrow" pitchFamily="34" charset="0"/>
                </a:rPr>
                <a:t>Penghalang</a:t>
              </a:r>
            </a:p>
          </p:txBody>
        </p:sp>
        <p:sp>
          <p:nvSpPr>
            <p:cNvPr id="11273" name="Text Box 15"/>
            <p:cNvSpPr txBox="1">
              <a:spLocks noChangeArrowheads="1"/>
            </p:cNvSpPr>
            <p:nvPr/>
          </p:nvSpPr>
          <p:spPr bwMode="auto">
            <a:xfrm rot="-5498955">
              <a:off x="4089" y="2373"/>
              <a:ext cx="1217" cy="518"/>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Daerah bayangan</a:t>
              </a:r>
            </a:p>
          </p:txBody>
        </p:sp>
        <p:sp>
          <p:nvSpPr>
            <p:cNvPr id="11274" name="AutoShape 18"/>
            <p:cNvSpPr>
              <a:spLocks noChangeArrowheads="1"/>
            </p:cNvSpPr>
            <p:nvPr/>
          </p:nvSpPr>
          <p:spPr bwMode="auto">
            <a:xfrm rot="-11017">
              <a:off x="1067" y="1973"/>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75" name="AutoShape 19"/>
            <p:cNvSpPr>
              <a:spLocks noChangeArrowheads="1"/>
            </p:cNvSpPr>
            <p:nvPr/>
          </p:nvSpPr>
          <p:spPr bwMode="auto">
            <a:xfrm rot="-11017">
              <a:off x="1067" y="2249"/>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76" name="AutoShape 20"/>
            <p:cNvSpPr>
              <a:spLocks noChangeArrowheads="1"/>
            </p:cNvSpPr>
            <p:nvPr/>
          </p:nvSpPr>
          <p:spPr bwMode="auto">
            <a:xfrm rot="-11017">
              <a:off x="1079" y="2513"/>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77" name="AutoShape 21"/>
            <p:cNvSpPr>
              <a:spLocks noChangeArrowheads="1"/>
            </p:cNvSpPr>
            <p:nvPr/>
          </p:nvSpPr>
          <p:spPr bwMode="auto">
            <a:xfrm rot="-11017">
              <a:off x="1079" y="2777"/>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78" name="AutoShape 22"/>
            <p:cNvSpPr>
              <a:spLocks noChangeArrowheads="1"/>
            </p:cNvSpPr>
            <p:nvPr/>
          </p:nvSpPr>
          <p:spPr bwMode="auto">
            <a:xfrm rot="-11017">
              <a:off x="1067" y="3041"/>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79" name="AutoShape 24"/>
            <p:cNvSpPr>
              <a:spLocks noChangeArrowheads="1"/>
            </p:cNvSpPr>
            <p:nvPr/>
          </p:nvSpPr>
          <p:spPr bwMode="auto">
            <a:xfrm rot="-11017">
              <a:off x="1091" y="1445"/>
              <a:ext cx="1186" cy="153"/>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1280" name="AutoShape 25"/>
            <p:cNvSpPr>
              <a:spLocks noChangeArrowheads="1"/>
            </p:cNvSpPr>
            <p:nvPr/>
          </p:nvSpPr>
          <p:spPr bwMode="auto">
            <a:xfrm rot="-11017">
              <a:off x="2373" y="1421"/>
              <a:ext cx="622" cy="172"/>
            </a:xfrm>
            <a:prstGeom prst="rightArrow">
              <a:avLst>
                <a:gd name="adj1" fmla="val 50000"/>
                <a:gd name="adj2" fmla="val 90407"/>
              </a:avLst>
            </a:prstGeom>
            <a:solidFill>
              <a:schemeClr val="folHlink"/>
            </a:solidFill>
            <a:ln w="9525">
              <a:solidFill>
                <a:srgbClr val="000000"/>
              </a:solidFill>
              <a:miter lim="800000"/>
              <a:headEnd/>
              <a:tailEnd/>
            </a:ln>
          </p:spPr>
          <p:txBody>
            <a:bodyPr wrap="none" anchor="ctr"/>
            <a:lstStyle/>
            <a:p>
              <a:endParaRPr lang="id-ID"/>
            </a:p>
          </p:txBody>
        </p:sp>
        <p:sp>
          <p:nvSpPr>
            <p:cNvPr id="11281" name="AutoShape 26"/>
            <p:cNvSpPr>
              <a:spLocks noChangeArrowheads="1"/>
            </p:cNvSpPr>
            <p:nvPr/>
          </p:nvSpPr>
          <p:spPr bwMode="auto">
            <a:xfrm rot="-11017">
              <a:off x="2361" y="1721"/>
              <a:ext cx="622" cy="172"/>
            </a:xfrm>
            <a:prstGeom prst="rightArrow">
              <a:avLst>
                <a:gd name="adj1" fmla="val 50000"/>
                <a:gd name="adj2" fmla="val 90407"/>
              </a:avLst>
            </a:prstGeom>
            <a:solidFill>
              <a:schemeClr val="folHlink"/>
            </a:solidFill>
            <a:ln w="9525">
              <a:solidFill>
                <a:srgbClr val="000000"/>
              </a:solidFill>
              <a:miter lim="800000"/>
              <a:headEnd/>
              <a:tailEnd/>
            </a:ln>
          </p:spPr>
          <p:txBody>
            <a:bodyPr wrap="none" anchor="ctr"/>
            <a:lstStyle/>
            <a:p>
              <a:endParaRPr lang="id-ID"/>
            </a:p>
          </p:txBody>
        </p:sp>
        <p:sp>
          <p:nvSpPr>
            <p:cNvPr id="11282" name="AutoShape 27"/>
            <p:cNvSpPr>
              <a:spLocks noChangeArrowheads="1"/>
            </p:cNvSpPr>
            <p:nvPr/>
          </p:nvSpPr>
          <p:spPr bwMode="auto">
            <a:xfrm rot="14211081" flipH="1">
              <a:off x="2994" y="2515"/>
              <a:ext cx="506" cy="167"/>
            </a:xfrm>
            <a:prstGeom prst="rightArrow">
              <a:avLst>
                <a:gd name="adj1" fmla="val 50000"/>
                <a:gd name="adj2" fmla="val 75749"/>
              </a:avLst>
            </a:prstGeom>
            <a:solidFill>
              <a:schemeClr val="folHlink"/>
            </a:solidFill>
            <a:ln w="9525">
              <a:solidFill>
                <a:srgbClr val="000000"/>
              </a:solidFill>
              <a:miter lim="800000"/>
              <a:headEnd/>
              <a:tailEnd/>
            </a:ln>
          </p:spPr>
          <p:txBody>
            <a:bodyPr wrap="none" anchor="ctr"/>
            <a:lstStyle/>
            <a:p>
              <a:endParaRPr lang="id-ID"/>
            </a:p>
          </p:txBody>
        </p:sp>
        <p:sp>
          <p:nvSpPr>
            <p:cNvPr id="11283" name="AutoShape 28"/>
            <p:cNvSpPr>
              <a:spLocks noChangeArrowheads="1"/>
            </p:cNvSpPr>
            <p:nvPr/>
          </p:nvSpPr>
          <p:spPr bwMode="auto">
            <a:xfrm rot="-11017">
              <a:off x="3141" y="1709"/>
              <a:ext cx="622" cy="172"/>
            </a:xfrm>
            <a:prstGeom prst="rightArrow">
              <a:avLst>
                <a:gd name="adj1" fmla="val 50000"/>
                <a:gd name="adj2" fmla="val 90407"/>
              </a:avLst>
            </a:prstGeom>
            <a:solidFill>
              <a:schemeClr val="folHlink"/>
            </a:solidFill>
            <a:ln w="9525">
              <a:solidFill>
                <a:srgbClr val="000000"/>
              </a:solidFill>
              <a:miter lim="800000"/>
              <a:headEnd/>
              <a:tailEnd/>
            </a:ln>
          </p:spPr>
          <p:txBody>
            <a:bodyPr wrap="none" anchor="ctr"/>
            <a:lstStyle/>
            <a:p>
              <a:endParaRPr lang="id-ID"/>
            </a:p>
          </p:txBody>
        </p:sp>
        <p:sp>
          <p:nvSpPr>
            <p:cNvPr id="11284" name="AutoShape 29"/>
            <p:cNvSpPr>
              <a:spLocks noChangeArrowheads="1"/>
            </p:cNvSpPr>
            <p:nvPr/>
          </p:nvSpPr>
          <p:spPr bwMode="auto">
            <a:xfrm rot="-11017">
              <a:off x="3141" y="1433"/>
              <a:ext cx="622" cy="172"/>
            </a:xfrm>
            <a:prstGeom prst="rightArrow">
              <a:avLst>
                <a:gd name="adj1" fmla="val 50000"/>
                <a:gd name="adj2" fmla="val 90407"/>
              </a:avLst>
            </a:prstGeom>
            <a:solidFill>
              <a:schemeClr val="folHlink"/>
            </a:solidFill>
            <a:ln w="9525">
              <a:solidFill>
                <a:srgbClr val="000000"/>
              </a:solidFill>
              <a:miter lim="800000"/>
              <a:headEnd/>
              <a:tailEnd/>
            </a:ln>
          </p:spPr>
          <p:txBody>
            <a:bodyPr wrap="none" anchor="ctr"/>
            <a:lstStyle/>
            <a:p>
              <a:endParaRPr lang="id-ID"/>
            </a:p>
          </p:txBody>
        </p:sp>
        <p:sp>
          <p:nvSpPr>
            <p:cNvPr id="11285" name="Line 30"/>
            <p:cNvSpPr>
              <a:spLocks noChangeShapeType="1"/>
            </p:cNvSpPr>
            <p:nvPr/>
          </p:nvSpPr>
          <p:spPr bwMode="auto">
            <a:xfrm>
              <a:off x="4236" y="1392"/>
              <a:ext cx="0" cy="1920"/>
            </a:xfrm>
            <a:prstGeom prst="line">
              <a:avLst/>
            </a:prstGeom>
            <a:noFill/>
            <a:ln w="57150">
              <a:solidFill>
                <a:srgbClr val="000000"/>
              </a:solidFill>
              <a:prstDash val="sysDot"/>
              <a:round/>
              <a:headEnd/>
              <a:tailEnd/>
            </a:ln>
          </p:spPr>
          <p:txBody>
            <a:bodyPr wrap="none" anchor="ctr"/>
            <a:lstStyle/>
            <a:p>
              <a:endParaRPr lang="en-US"/>
            </a:p>
          </p:txBody>
        </p:sp>
        <p:sp>
          <p:nvSpPr>
            <p:cNvPr id="11286" name="Line 31"/>
            <p:cNvSpPr>
              <a:spLocks noChangeShapeType="1"/>
            </p:cNvSpPr>
            <p:nvPr/>
          </p:nvSpPr>
          <p:spPr bwMode="auto">
            <a:xfrm>
              <a:off x="2928" y="2052"/>
              <a:ext cx="1332" cy="0"/>
            </a:xfrm>
            <a:prstGeom prst="line">
              <a:avLst/>
            </a:prstGeom>
            <a:noFill/>
            <a:ln w="57150">
              <a:solidFill>
                <a:srgbClr val="000000"/>
              </a:solidFill>
              <a:prstDash val="sysDot"/>
              <a:round/>
              <a:headEnd/>
              <a:tailEnd/>
            </a:ln>
          </p:spPr>
          <p:txBody>
            <a:bodyPr wrap="none" anchor="ctr"/>
            <a:lstStyle/>
            <a:p>
              <a:endParaRPr lang="en-US"/>
            </a:p>
          </p:txBody>
        </p:sp>
        <p:sp>
          <p:nvSpPr>
            <p:cNvPr id="11287" name="AutoShape 32"/>
            <p:cNvSpPr>
              <a:spLocks/>
            </p:cNvSpPr>
            <p:nvPr/>
          </p:nvSpPr>
          <p:spPr bwMode="auto">
            <a:xfrm>
              <a:off x="4320" y="2052"/>
              <a:ext cx="168" cy="1272"/>
            </a:xfrm>
            <a:prstGeom prst="rightBrace">
              <a:avLst>
                <a:gd name="adj1" fmla="val 63095"/>
                <a:gd name="adj2" fmla="val 50000"/>
              </a:avLst>
            </a:prstGeom>
            <a:noFill/>
            <a:ln w="57150">
              <a:solidFill>
                <a:srgbClr val="000000"/>
              </a:solidFill>
              <a:round/>
              <a:headEnd/>
              <a:tailEnd/>
            </a:ln>
          </p:spPr>
          <p:txBody>
            <a:bodyPr wrap="none" anchor="ctr"/>
            <a:lstStyle/>
            <a:p>
              <a:endParaRPr lang="id-ID"/>
            </a:p>
          </p:txBody>
        </p:sp>
      </p:grpSp>
      <p:sp>
        <p:nvSpPr>
          <p:cNvPr id="11268" name="Text Box 35"/>
          <p:cNvSpPr txBox="1">
            <a:spLocks noChangeArrowheads="1"/>
          </p:cNvSpPr>
          <p:nvPr/>
        </p:nvSpPr>
        <p:spPr bwMode="auto">
          <a:xfrm>
            <a:off x="1219200" y="1903413"/>
            <a:ext cx="2609850" cy="457200"/>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Gelombang datang</a:t>
            </a:r>
            <a:endParaRPr lang="en-US" sz="3600" b="1">
              <a:solidFill>
                <a:schemeClr val="folHlink"/>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500034" y="1142984"/>
            <a:ext cx="8153400" cy="4286280"/>
          </a:xfrm>
          <a:prstGeom prst="rect">
            <a:avLst/>
          </a:prstGeom>
        </p:spPr>
        <p:txBody>
          <a:bodyPr>
            <a:normAutofit/>
          </a:bodyPr>
          <a:lstStyle/>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Difraksi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deviasi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perambatan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cahaya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pembelokan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arah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rambat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cahaya</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ctr"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Efek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difraksi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adalah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karakteristik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dari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fenomena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gelombang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apakah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bunyi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atau</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cahaya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dimana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muka-muka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gelombangnya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dibelokan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976" y="642918"/>
            <a:ext cx="7000924" cy="27146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Jika </a:t>
            </a:r>
            <a:r>
              <a:rPr lang="id-ID" dirty="0" smtClean="0"/>
              <a:t>sebuah gelombang permukaan air tiba pada suatu celah sempit, maka gelombang ini akan mengalami lenturan/pembelokan sehingga terjadi gelombang-gelombang setengah lingkaran yang melebar di daerah belakang celah tersebut. Gejala ini disebut difraksi.</a:t>
            </a:r>
          </a:p>
          <a:p>
            <a:pPr algn="ctr"/>
            <a:endParaRPr lang="id-ID" dirty="0" smtClean="0"/>
          </a:p>
        </p:txBody>
      </p:sp>
      <p:pic>
        <p:nvPicPr>
          <p:cNvPr id="4" name="Picture 3" descr="http://tienkartina.files.wordpress.com/2010/08/difraksi.jpg?w=529">
            <a:hlinkClick r:id="rId2"/>
          </p:cNvPr>
          <p:cNvPicPr/>
          <p:nvPr/>
        </p:nvPicPr>
        <p:blipFill>
          <a:blip r:embed="rId3"/>
          <a:srcRect/>
          <a:stretch>
            <a:fillRect/>
          </a:stretch>
        </p:blipFill>
        <p:spPr bwMode="auto">
          <a:xfrm>
            <a:off x="857224" y="4000504"/>
            <a:ext cx="2428892" cy="1428760"/>
          </a:xfrm>
          <a:prstGeom prst="rect">
            <a:avLst/>
          </a:prstGeom>
          <a:noFill/>
          <a:ln w="9525">
            <a:noFill/>
            <a:miter lim="800000"/>
            <a:headEnd/>
            <a:tailEnd/>
          </a:ln>
        </p:spPr>
      </p:pic>
      <p:pic>
        <p:nvPicPr>
          <p:cNvPr id="5" name="Picture 4" descr="http://tienkartina.files.wordpress.com/2010/08/difraksi-7.jpg?w=419&amp;h=310">
            <a:hlinkClick r:id="rId4"/>
          </p:cNvPr>
          <p:cNvPicPr/>
          <p:nvPr/>
        </p:nvPicPr>
        <p:blipFill>
          <a:blip r:embed="rId5"/>
          <a:srcRect/>
          <a:stretch>
            <a:fillRect/>
          </a:stretch>
        </p:blipFill>
        <p:spPr bwMode="auto">
          <a:xfrm>
            <a:off x="3929058" y="3929066"/>
            <a:ext cx="3786214" cy="200026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785794"/>
          </a:xfrm>
        </p:spPr>
        <p:txBody>
          <a:bodyPr/>
          <a:lstStyle/>
          <a:p>
            <a:r>
              <a:rPr lang="id-ID" dirty="0" smtClean="0"/>
              <a:t>Difraksi pada celah tunggal</a:t>
            </a:r>
            <a:endParaRPr lang="id-ID" dirty="0"/>
          </a:p>
        </p:txBody>
      </p:sp>
      <p:sp>
        <p:nvSpPr>
          <p:cNvPr id="11" name="Content Placeholder 10"/>
          <p:cNvSpPr>
            <a:spLocks noGrp="1"/>
          </p:cNvSpPr>
          <p:nvPr>
            <p:ph idx="1"/>
          </p:nvPr>
        </p:nvSpPr>
        <p:spPr>
          <a:xfrm>
            <a:off x="457200" y="642918"/>
            <a:ext cx="8229600" cy="5364373"/>
          </a:xfrm>
        </p:spPr>
        <p:txBody>
          <a:bodyPr>
            <a:normAutofit/>
          </a:bodyPr>
          <a:lstStyle/>
          <a:p>
            <a:r>
              <a:rPr lang="id-ID" sz="2000" i="1" dirty="0" smtClean="0"/>
              <a:t>Bil</a:t>
            </a:r>
            <a:r>
              <a:rPr lang="id-ID" sz="2000" dirty="0" smtClean="0"/>
              <a:t>a cahaya monokhromatik (satu warna) dijatuhkan pada celah sempit, maka cahaya akan di belokan /dilenturkan</a:t>
            </a:r>
            <a:r>
              <a:rPr lang="id-ID" sz="2000" b="1" i="1" dirty="0" smtClean="0"/>
              <a:t> seperti gambar berikut</a:t>
            </a:r>
            <a:endParaRPr lang="id-ID" sz="2000" dirty="0" smtClean="0"/>
          </a:p>
          <a:p>
            <a:endParaRPr lang="id-ID" sz="2000" dirty="0" smtClean="0"/>
          </a:p>
          <a:p>
            <a:endParaRPr lang="id-ID" sz="2000" dirty="0" smtClean="0"/>
          </a:p>
          <a:p>
            <a:endParaRPr lang="id-ID" sz="2000" dirty="0" smtClean="0"/>
          </a:p>
          <a:p>
            <a:endParaRPr lang="id-ID" sz="2000" dirty="0" smtClean="0"/>
          </a:p>
          <a:p>
            <a:r>
              <a:rPr lang="id-ID" sz="2000" dirty="0" smtClean="0"/>
              <a:t>Difraksi pada celah sempit, bila cahaya yang dijatuhkan polikhromatik (cahaya putih\banyak warna), selain akan mengalami peristiwa difraksi, juga akan terjadi peristiwa interferensi, hasil interferensi menghasilkan pola warna pelangi</a:t>
            </a:r>
          </a:p>
          <a:p>
            <a:endParaRPr lang="id-ID" sz="2000" dirty="0"/>
          </a:p>
        </p:txBody>
      </p:sp>
      <p:pic>
        <p:nvPicPr>
          <p:cNvPr id="12" name="Picture 11" descr="http://tienkartina.files.wordpress.com/2010/08/difraksi-22.jpg?w=529">
            <a:hlinkClick r:id="rId2"/>
          </p:cNvPr>
          <p:cNvPicPr/>
          <p:nvPr/>
        </p:nvPicPr>
        <p:blipFill>
          <a:blip r:embed="rId3"/>
          <a:srcRect/>
          <a:stretch>
            <a:fillRect/>
          </a:stretch>
        </p:blipFill>
        <p:spPr bwMode="auto">
          <a:xfrm>
            <a:off x="4071934" y="1571612"/>
            <a:ext cx="2000264" cy="1214446"/>
          </a:xfrm>
          <a:prstGeom prst="rect">
            <a:avLst/>
          </a:prstGeom>
          <a:noFill/>
          <a:ln w="9525">
            <a:noFill/>
            <a:miter lim="800000"/>
            <a:headEnd/>
            <a:tailEnd/>
          </a:ln>
        </p:spPr>
      </p:pic>
      <p:pic>
        <p:nvPicPr>
          <p:cNvPr id="14" name="Picture 13" descr="http://tienkartina.files.wordpress.com/2010/08/difraksi-11.jpg?w=529">
            <a:hlinkClick r:id="rId4"/>
          </p:cNvPr>
          <p:cNvPicPr/>
          <p:nvPr/>
        </p:nvPicPr>
        <p:blipFill>
          <a:blip r:embed="rId5"/>
          <a:srcRect/>
          <a:stretch>
            <a:fillRect/>
          </a:stretch>
        </p:blipFill>
        <p:spPr bwMode="auto">
          <a:xfrm>
            <a:off x="3286116" y="4643446"/>
            <a:ext cx="2000264" cy="150019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1785926"/>
            <a:ext cx="8229600" cy="4525963"/>
          </a:xfrm>
        </p:spPr>
        <p:txBody>
          <a:bodyPr/>
          <a:lstStyle/>
          <a:p>
            <a:r>
              <a:rPr lang="id-ID" dirty="0" smtClean="0"/>
              <a:t>Berkas cahaya jatuh pada celah tunggal, seperti pada gambar , akan dibelokan dengan sudut  belok </a:t>
            </a:r>
            <a:r>
              <a:rPr lang="id-ID" b="1" dirty="0" smtClean="0"/>
              <a:t>θ</a:t>
            </a:r>
            <a:r>
              <a:rPr lang="id-ID" dirty="0" smtClean="0"/>
              <a:t>. Pada layar akan terlihat pola gelap dan terang.Pola gelap dan terang akan terjadi bila mengalami peristiwa interferensi</a:t>
            </a:r>
          </a:p>
          <a:p>
            <a:endParaRPr lang="id-ID" dirty="0"/>
          </a:p>
        </p:txBody>
      </p:sp>
      <p:sp>
        <p:nvSpPr>
          <p:cNvPr id="3" name="Title 2"/>
          <p:cNvSpPr>
            <a:spLocks noGrp="1"/>
          </p:cNvSpPr>
          <p:nvPr>
            <p:ph type="title"/>
          </p:nvPr>
        </p:nvSpPr>
        <p:spPr>
          <a:xfrm>
            <a:off x="500034" y="285728"/>
            <a:ext cx="8229600" cy="1214446"/>
          </a:xfrm>
        </p:spPr>
        <p:txBody>
          <a:bodyPr>
            <a:normAutofit fontScale="90000"/>
          </a:bodyPr>
          <a:lstStyle/>
          <a:p>
            <a:pPr algn="ctr"/>
            <a:r>
              <a:rPr lang="id-ID" i="1" dirty="0" smtClean="0"/>
              <a:t>Gambar peristiwa difraksi pada celah tunggal</a:t>
            </a:r>
            <a:r>
              <a:rPr lang="id-ID" dirty="0" smtClean="0"/>
              <a:t/>
            </a:r>
            <a:br>
              <a:rPr lang="id-ID" dirty="0" smtClean="0"/>
            </a:br>
            <a:endParaRPr lang="id-ID" dirty="0"/>
          </a:p>
        </p:txBody>
      </p:sp>
      <p:pic>
        <p:nvPicPr>
          <p:cNvPr id="4" name="Picture 3" descr="http://tienkartina.files.wordpress.com/2010/08/difraksi-81.jpg?w=300&amp;h=187">
            <a:hlinkClick r:id="rId2"/>
          </p:cNvPr>
          <p:cNvPicPr/>
          <p:nvPr/>
        </p:nvPicPr>
        <p:blipFill>
          <a:blip r:embed="rId3"/>
          <a:srcRect/>
          <a:stretch>
            <a:fillRect/>
          </a:stretch>
        </p:blipFill>
        <p:spPr bwMode="auto">
          <a:xfrm>
            <a:off x="4929190" y="4714884"/>
            <a:ext cx="3071814" cy="1781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5214950"/>
          </a:xfrm>
        </p:spPr>
        <p:txBody>
          <a:bodyPr>
            <a:normAutofit/>
          </a:bodyPr>
          <a:lstStyle/>
          <a:p>
            <a:pPr>
              <a:buNone/>
            </a:pPr>
            <a:endParaRPr lang="id-ID" sz="2400" dirty="0" smtClean="0"/>
          </a:p>
          <a:p>
            <a:r>
              <a:rPr lang="id-ID" sz="2400" b="1" i="1" dirty="0" smtClean="0"/>
              <a:t>Interferensi Maksimum (terjadinya pola terang )</a:t>
            </a:r>
            <a:endParaRPr lang="id-ID" sz="2400" dirty="0" smtClean="0"/>
          </a:p>
          <a:p>
            <a:r>
              <a:rPr lang="id-ID" sz="2400" b="1" dirty="0" smtClean="0"/>
              <a:t>d sin θn = (2n – 1) ½ λ      atau        d.p/l= (2n – 1) ½ λ ,      n = 1, 2, 3, ……dst</a:t>
            </a:r>
            <a:endParaRPr lang="id-ID" sz="2400" dirty="0" smtClean="0"/>
          </a:p>
          <a:p>
            <a:r>
              <a:rPr lang="id-ID" sz="2400" dirty="0" smtClean="0"/>
              <a:t>d = lebar celah,   θn= sudut belok, n = bilangan asli, λ = panjang gelombang,</a:t>
            </a:r>
          </a:p>
          <a:p>
            <a:r>
              <a:rPr lang="id-ID" sz="2400" dirty="0" smtClean="0"/>
              <a:t>l= jarak celah ke layar, p = jarak antara dua terang atau gelap</a:t>
            </a:r>
          </a:p>
          <a:p>
            <a:r>
              <a:rPr lang="id-ID" sz="2400" b="1" i="1" dirty="0" smtClean="0"/>
              <a:t>Interferensi </a:t>
            </a:r>
            <a:r>
              <a:rPr lang="id-ID" sz="2400" b="1" i="1" dirty="0" smtClean="0"/>
              <a:t>Minimum (terjadi pola gelap)</a:t>
            </a:r>
            <a:endParaRPr lang="id-ID" sz="2400" dirty="0" smtClean="0"/>
          </a:p>
          <a:p>
            <a:r>
              <a:rPr lang="id-ID" sz="2400" b="1" dirty="0" smtClean="0"/>
              <a:t>d sin θn = (2n) ½ λ= nλ atau         d p/l  = (2n) ½ λ = n λ ,     n = 1,2,3 , ….dst</a:t>
            </a:r>
            <a:endParaRPr lang="id-ID" sz="2400" dirty="0" smtClean="0"/>
          </a:p>
          <a:p>
            <a:endParaRPr lang="id-ID" sz="2400" dirty="0"/>
          </a:p>
        </p:txBody>
      </p:sp>
      <p:sp>
        <p:nvSpPr>
          <p:cNvPr id="3" name="Title 2"/>
          <p:cNvSpPr>
            <a:spLocks noGrp="1"/>
          </p:cNvSpPr>
          <p:nvPr>
            <p:ph type="title"/>
          </p:nvPr>
        </p:nvSpPr>
        <p:spPr>
          <a:xfrm>
            <a:off x="428596" y="571480"/>
            <a:ext cx="8229600" cy="1143000"/>
          </a:xfrm>
        </p:spPr>
        <p:txBody>
          <a:bodyPr>
            <a:normAutofit fontScale="90000"/>
          </a:bodyPr>
          <a:lstStyle/>
          <a:p>
            <a:r>
              <a:rPr lang="id-ID" dirty="0" smtClean="0"/>
              <a:t>Rumus, hasil interferensi pada celah tunggal dapat dituliskan </a:t>
            </a:r>
            <a:br>
              <a:rPr lang="id-ID" dirty="0" smtClean="0"/>
            </a:b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2910" y="0"/>
            <a:ext cx="7772400" cy="1470025"/>
          </a:xfrm>
        </p:spPr>
        <p:txBody>
          <a:bodyPr/>
          <a:lstStyle/>
          <a:p>
            <a:r>
              <a:rPr lang="id-ID" dirty="0" smtClean="0"/>
              <a:t>Contoh soal</a:t>
            </a:r>
            <a:endParaRPr lang="id-ID" dirty="0"/>
          </a:p>
        </p:txBody>
      </p:sp>
      <p:sp>
        <p:nvSpPr>
          <p:cNvPr id="2" name="Content Placeholder 1"/>
          <p:cNvSpPr>
            <a:spLocks noGrp="1"/>
          </p:cNvSpPr>
          <p:nvPr>
            <p:ph type="subTitle" idx="1"/>
          </p:nvPr>
        </p:nvSpPr>
        <p:spPr>
          <a:xfrm>
            <a:off x="1000100" y="1357298"/>
            <a:ext cx="6400800" cy="1752600"/>
          </a:xfrm>
        </p:spPr>
        <p:txBody>
          <a:bodyPr>
            <a:normAutofit fontScale="70000" lnSpcReduction="20000"/>
          </a:bodyPr>
          <a:lstStyle/>
          <a:p>
            <a:pPr algn="just"/>
            <a:r>
              <a:rPr lang="id-ID" dirty="0" smtClean="0">
                <a:solidFill>
                  <a:schemeClr val="tx1"/>
                </a:solidFill>
              </a:rPr>
              <a:t>Cahaya monokhromatik dari sumber cahaya yang jauh datang pada sebuah celah tunggal yang lebarnya 0,8 mm dan jarak pusat terang ke gelap kedua adalah 1,80 mm  dan panjang gelombang cahaya 4800 A maka jarak celah ke layar adalah….</a:t>
            </a:r>
          </a:p>
          <a:p>
            <a:pPr algn="just"/>
            <a:endParaRPr lang="id-ID" dirty="0">
              <a:solidFill>
                <a:schemeClr val="tx1"/>
              </a:solidFill>
            </a:endParaRPr>
          </a:p>
        </p:txBody>
      </p:sp>
      <p:sp>
        <p:nvSpPr>
          <p:cNvPr id="4" name="Rounded Rectangle 3"/>
          <p:cNvSpPr/>
          <p:nvPr/>
        </p:nvSpPr>
        <p:spPr>
          <a:xfrm>
            <a:off x="1000100" y="3214686"/>
            <a:ext cx="6858048" cy="25717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Penyelesaian</a:t>
            </a:r>
          </a:p>
          <a:p>
            <a:r>
              <a:rPr lang="id-ID" dirty="0" smtClean="0"/>
              <a:t>Diketahui : d = 0,8 mm , p = 1,8 mm, λ= 4800 A = 4,8 x 10-7 m, n = 2</a:t>
            </a:r>
          </a:p>
          <a:p>
            <a:r>
              <a:rPr lang="id-ID" dirty="0" smtClean="0"/>
              <a:t>Ditanyakan : l =….?</a:t>
            </a:r>
          </a:p>
          <a:p>
            <a:r>
              <a:rPr lang="id-ID" dirty="0" smtClean="0"/>
              <a:t>Jawaban :</a:t>
            </a:r>
          </a:p>
          <a:p>
            <a:r>
              <a:rPr lang="id-ID" b="1" dirty="0" smtClean="0"/>
              <a:t>d p/l  = (2n) ½ λ,     l = d p/ (2n) ½ λ, </a:t>
            </a:r>
            <a:endParaRPr lang="id-ID" dirty="0" smtClean="0"/>
          </a:p>
          <a:p>
            <a:r>
              <a:rPr lang="id-ID" b="1" dirty="0" smtClean="0"/>
              <a:t>l = 0,8 x 10-3 ( 1,8 x 10-3) / 2 .2.  1/2. 4,8 x 10 -7  = 1,5 meter</a:t>
            </a:r>
            <a:endParaRPr lang="id-ID"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3000" b="-29000"/>
          </a:stretch>
        </a:blipFill>
        <a:effectLst/>
      </p:bgPr>
    </p:bg>
    <p:spTree>
      <p:nvGrpSpPr>
        <p:cNvPr id="1" name=""/>
        <p:cNvGrpSpPr/>
        <p:nvPr/>
      </p:nvGrpSpPr>
      <p:grpSpPr>
        <a:xfrm>
          <a:off x="0" y="0"/>
          <a:ext cx="0" cy="0"/>
          <a:chOff x="0" y="0"/>
          <a:chExt cx="0" cy="0"/>
        </a:xfrm>
      </p:grpSpPr>
      <p:sp>
        <p:nvSpPr>
          <p:cNvPr id="3" name="Rectangle 2"/>
          <p:cNvSpPr/>
          <p:nvPr/>
        </p:nvSpPr>
        <p:spPr>
          <a:xfrm>
            <a:off x="1285852" y="1428736"/>
            <a:ext cx="6620275" cy="923330"/>
          </a:xfrm>
          <a:prstGeom prst="rect">
            <a:avLst/>
          </a:prstGeom>
          <a:noFill/>
        </p:spPr>
        <p:txBody>
          <a:bodyPr wrap="square" lIns="91440" tIns="45720" rIns="91440" bIns="45720">
            <a:spAutoFit/>
          </a:bodyPr>
          <a:lstStyle/>
          <a:p>
            <a:pPr algn="ct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Annida</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Melia</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Zulika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a:off x="1357290" y="2214554"/>
            <a:ext cx="5041253" cy="923330"/>
          </a:xfrm>
          <a:prstGeom prst="rect">
            <a:avLst/>
          </a:prstGeom>
          <a:noFill/>
        </p:spPr>
        <p:txBody>
          <a:bodyPr wrap="square" lIns="91440" tIns="45720" rIns="91440" bIns="45720">
            <a:spAutoFit/>
          </a:bodyPr>
          <a:lstStyle/>
          <a:p>
            <a:pPr algn="ct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Fadhilatul</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Ulya</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1357290" y="3000372"/>
            <a:ext cx="7448834" cy="923330"/>
          </a:xfrm>
          <a:prstGeom prst="rect">
            <a:avLst/>
          </a:prstGeom>
          <a:noFill/>
        </p:spPr>
        <p:txBody>
          <a:bodyPr wrap="square" lIns="91440" tIns="45720" rIns="91440" bIns="45720">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Santika</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Purnama</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Dewi</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1285852" y="3786190"/>
            <a:ext cx="4131387" cy="923330"/>
          </a:xfrm>
          <a:prstGeom prst="rect">
            <a:avLst/>
          </a:prstGeom>
          <a:noFill/>
        </p:spPr>
        <p:txBody>
          <a:bodyPr wrap="square" lIns="91440" tIns="45720" rIns="91440" bIns="45720">
            <a:spAutoFit/>
          </a:bodyPr>
          <a:lstStyle/>
          <a:p>
            <a:pPr algn="ct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Tika</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Suryani</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2214546" y="5000636"/>
            <a:ext cx="4572032" cy="923330"/>
          </a:xfrm>
          <a:prstGeom prst="rect">
            <a:avLst/>
          </a:prstGeom>
          <a:noFill/>
        </p:spPr>
        <p:txBody>
          <a:bodyPr wrap="squar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FISIKA II A</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1214422"/>
            <a:ext cx="4686304" cy="1143000"/>
          </a:xfrm>
        </p:spPr>
        <p:txBody>
          <a:bodyPr>
            <a:normAutofit fontScale="90000"/>
          </a:bodyPr>
          <a:lstStyle/>
          <a:p>
            <a:r>
              <a:rPr lang="id-ID" dirty="0" smtClean="0"/>
              <a:t>2. </a:t>
            </a:r>
            <a:r>
              <a:rPr lang="id-ID" i="1" dirty="0" smtClean="0"/>
              <a:t>Difraksi Cahaya pada Celah Banyak (kisi Difraksi)</a:t>
            </a:r>
            <a:r>
              <a:rPr lang="id-ID" dirty="0" smtClean="0"/>
              <a:t/>
            </a:r>
            <a:br>
              <a:rPr lang="id-ID" dirty="0" smtClean="0"/>
            </a:br>
            <a:endParaRPr lang="id-ID" dirty="0"/>
          </a:p>
        </p:txBody>
      </p:sp>
      <p:pic>
        <p:nvPicPr>
          <p:cNvPr id="4" name="Content Placeholder 3" descr="http://tienkartina.files.wordpress.com/2010/08/images3.jpg?w=529">
            <a:hlinkClick r:id="rId2"/>
          </p:cNvPr>
          <p:cNvPicPr>
            <a:picLocks noGrp="1"/>
          </p:cNvPicPr>
          <p:nvPr>
            <p:ph idx="1"/>
          </p:nvPr>
        </p:nvPicPr>
        <p:blipFill>
          <a:blip r:embed="rId3"/>
          <a:srcRect/>
          <a:stretch>
            <a:fillRect/>
          </a:stretch>
        </p:blipFill>
        <p:spPr bwMode="auto">
          <a:xfrm>
            <a:off x="6929454" y="571480"/>
            <a:ext cx="1952625" cy="2343150"/>
          </a:xfrm>
          <a:prstGeom prst="rect">
            <a:avLst/>
          </a:prstGeom>
          <a:noFill/>
          <a:ln w="9525">
            <a:noFill/>
            <a:miter lim="800000"/>
            <a:headEnd/>
            <a:tailEnd/>
          </a:ln>
        </p:spPr>
      </p:pic>
      <p:pic>
        <p:nvPicPr>
          <p:cNvPr id="5" name="Picture 4" descr="http://tienkartina.files.wordpress.com/2010/08/images4.jpg?w=529">
            <a:hlinkClick r:id="rId4"/>
          </p:cNvPr>
          <p:cNvPicPr/>
          <p:nvPr/>
        </p:nvPicPr>
        <p:blipFill>
          <a:blip r:embed="rId5"/>
          <a:srcRect/>
          <a:stretch>
            <a:fillRect/>
          </a:stretch>
        </p:blipFill>
        <p:spPr bwMode="auto">
          <a:xfrm>
            <a:off x="5572132" y="1142984"/>
            <a:ext cx="1190625" cy="1000132"/>
          </a:xfrm>
          <a:prstGeom prst="rect">
            <a:avLst/>
          </a:prstGeom>
          <a:noFill/>
          <a:ln w="9525">
            <a:noFill/>
            <a:miter lim="800000"/>
            <a:headEnd/>
            <a:tailEnd/>
          </a:ln>
        </p:spPr>
      </p:pic>
      <p:sp>
        <p:nvSpPr>
          <p:cNvPr id="117762" name="Rectangle 2"/>
          <p:cNvSpPr>
            <a:spLocks noChangeArrowheads="1"/>
          </p:cNvSpPr>
          <p:nvPr/>
        </p:nvSpPr>
        <p:spPr bwMode="auto">
          <a:xfrm>
            <a:off x="714348" y="3071810"/>
            <a:ext cx="735808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Kisi/celah banyak, sering digunakan dalam kehidupan sehari-hari terutama untuk dinding bangunan.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Kisi difraksi yang ada di laboratorium Fisika adalah Kaca yang digores dengan intan, sehingga dapat berfungsi sebagai celah banyak.</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Jika seberkas sinar monokromatik jatuh pada kisi difraksi, akan terjadi peristiwa difraksi dan interferensi seperti pada gambar berikut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id-ID" dirty="0" smtClean="0"/>
              <a:t>Skhema, saat berkas sinar jatuh pada kisi difraksi</a:t>
            </a:r>
            <a:br>
              <a:rPr lang="id-ID" dirty="0" smtClean="0"/>
            </a:br>
            <a:endParaRPr lang="id-ID" dirty="0"/>
          </a:p>
        </p:txBody>
      </p:sp>
      <p:pic>
        <p:nvPicPr>
          <p:cNvPr id="4" name="Content Placeholder 3" descr="http://tienkartina.files.wordpress.com/2010/08/kisi-difraksi-1.jpg?w=577&amp;h=300">
            <a:hlinkClick r:id="rId2"/>
          </p:cNvPr>
          <p:cNvPicPr>
            <a:picLocks noGrp="1"/>
          </p:cNvPicPr>
          <p:nvPr>
            <p:ph idx="1"/>
          </p:nvPr>
        </p:nvPicPr>
        <p:blipFill>
          <a:blip r:embed="rId3"/>
          <a:srcRect/>
          <a:stretch>
            <a:fillRect/>
          </a:stretch>
        </p:blipFill>
        <p:spPr bwMode="auto">
          <a:xfrm>
            <a:off x="0" y="1285860"/>
            <a:ext cx="4285758" cy="2590804"/>
          </a:xfrm>
          <a:prstGeom prst="rect">
            <a:avLst/>
          </a:prstGeom>
          <a:noFill/>
          <a:ln w="9525">
            <a:noFill/>
            <a:miter lim="800000"/>
            <a:headEnd/>
            <a:tailEnd/>
          </a:ln>
        </p:spPr>
      </p:pic>
      <p:sp>
        <p:nvSpPr>
          <p:cNvPr id="121857" name="Rectangle 1"/>
          <p:cNvSpPr>
            <a:spLocks noChangeArrowheads="1"/>
          </p:cNvSpPr>
          <p:nvPr/>
        </p:nvSpPr>
        <p:spPr bwMode="auto">
          <a:xfrm>
            <a:off x="0" y="3929066"/>
            <a:ext cx="609910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Disebut  kisi difraksi jika jumlah kisi menjadi N buah, pada umumnya</a:t>
            </a:r>
            <a:r>
              <a:rPr kumimoji="0" lang="id-ID"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Ncelah = ~ribuan buah per cm/mm</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http://tienkartina.files.wordpress.com/2010/08/kisi-difraksi-21.jpg?w=357&amp;h=376">
            <a:hlinkClick r:id="rId4"/>
          </p:cNvPr>
          <p:cNvPicPr/>
          <p:nvPr/>
        </p:nvPicPr>
        <p:blipFill>
          <a:blip r:embed="rId5"/>
          <a:srcRect/>
          <a:stretch>
            <a:fillRect/>
          </a:stretch>
        </p:blipFill>
        <p:spPr bwMode="auto">
          <a:xfrm>
            <a:off x="5072066" y="1000108"/>
            <a:ext cx="3400425" cy="2571768"/>
          </a:xfrm>
          <a:prstGeom prst="rect">
            <a:avLst/>
          </a:prstGeom>
          <a:noFill/>
          <a:ln w="9525">
            <a:noFill/>
            <a:miter lim="800000"/>
            <a:headEnd/>
            <a:tailEnd/>
          </a:ln>
        </p:spPr>
      </p:pic>
      <p:pic>
        <p:nvPicPr>
          <p:cNvPr id="7" name="Picture 6" descr="http://tienkartina.files.wordpress.com/2010/08/kisi-difraksi2.jpg?w=451&amp;h=223">
            <a:hlinkClick r:id="rId6"/>
          </p:cNvPr>
          <p:cNvPicPr/>
          <p:nvPr/>
        </p:nvPicPr>
        <p:blipFill>
          <a:blip r:embed="rId7"/>
          <a:srcRect/>
          <a:stretch>
            <a:fillRect/>
          </a:stretch>
        </p:blipFill>
        <p:spPr bwMode="auto">
          <a:xfrm>
            <a:off x="3857620" y="4286256"/>
            <a:ext cx="4295775" cy="21240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376299"/>
          </a:xfrm>
        </p:spPr>
        <p:txBody>
          <a:bodyPr>
            <a:normAutofit/>
          </a:bodyPr>
          <a:lstStyle/>
          <a:p>
            <a:r>
              <a:rPr lang="id-ID" dirty="0" smtClean="0"/>
              <a:t>Seberkas sinar monokhromatik dengan panjang gelombang 5000A</a:t>
            </a:r>
            <a:r>
              <a:rPr lang="id-ID" baseline="30000" dirty="0" smtClean="0"/>
              <a:t>o</a:t>
            </a:r>
            <a:r>
              <a:rPr lang="id-ID" dirty="0" smtClean="0"/>
              <a:t>, datang tegak lurus pada kisi yang terdiri dari  5000 garis tiap cm, mka sudut belok pada orde terang ke 2 adalah….</a:t>
            </a:r>
          </a:p>
          <a:p>
            <a:endParaRPr lang="id-ID" dirty="0"/>
          </a:p>
        </p:txBody>
      </p:sp>
      <p:sp>
        <p:nvSpPr>
          <p:cNvPr id="3" name="Title 2"/>
          <p:cNvSpPr>
            <a:spLocks noGrp="1"/>
          </p:cNvSpPr>
          <p:nvPr>
            <p:ph type="title"/>
          </p:nvPr>
        </p:nvSpPr>
        <p:spPr/>
        <p:txBody>
          <a:bodyPr/>
          <a:lstStyle/>
          <a:p>
            <a:r>
              <a:rPr lang="id-ID" dirty="0" smtClean="0"/>
              <a:t>Contoh soal</a:t>
            </a:r>
            <a:endParaRPr lang="id-ID" dirty="0"/>
          </a:p>
        </p:txBody>
      </p:sp>
      <p:sp>
        <p:nvSpPr>
          <p:cNvPr id="4" name="Rounded Rectangle 3"/>
          <p:cNvSpPr/>
          <p:nvPr/>
        </p:nvSpPr>
        <p:spPr>
          <a:xfrm>
            <a:off x="1000100" y="3714752"/>
            <a:ext cx="7643866" cy="235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dirty="0" smtClean="0"/>
              <a:t>Penyelesaian :</a:t>
            </a:r>
          </a:p>
          <a:p>
            <a:r>
              <a:rPr lang="id-ID" dirty="0" smtClean="0"/>
              <a:t>diketahui :</a:t>
            </a:r>
            <a:r>
              <a:rPr lang="id-ID" b="1" dirty="0" smtClean="0"/>
              <a:t> λ= </a:t>
            </a:r>
            <a:r>
              <a:rPr lang="id-ID" dirty="0" smtClean="0"/>
              <a:t>5000A</a:t>
            </a:r>
            <a:r>
              <a:rPr lang="id-ID" baseline="30000" dirty="0" smtClean="0"/>
              <a:t>o</a:t>
            </a:r>
            <a:r>
              <a:rPr lang="id-ID" dirty="0" smtClean="0"/>
              <a:t>= 5x 10-7 m,  d = 1/N  = 1 cm/5000, n = 2</a:t>
            </a:r>
          </a:p>
          <a:p>
            <a:r>
              <a:rPr lang="id-ID" dirty="0" smtClean="0"/>
              <a:t>Ditanyakan :</a:t>
            </a:r>
            <a:r>
              <a:rPr lang="id-ID" b="1" dirty="0" smtClean="0"/>
              <a:t> θ = …….?</a:t>
            </a:r>
            <a:endParaRPr lang="id-ID" dirty="0" smtClean="0"/>
          </a:p>
          <a:p>
            <a:r>
              <a:rPr lang="id-ID" b="1" dirty="0" smtClean="0"/>
              <a:t>Jawab :    d sin θ = (2n) ½ λ = n λ </a:t>
            </a:r>
            <a:endParaRPr lang="id-ID" dirty="0" smtClean="0"/>
          </a:p>
          <a:p>
            <a:r>
              <a:rPr lang="id-ID" b="1" dirty="0" smtClean="0"/>
              <a:t>0,01/5000 sin θ = 2 . 5.10-7 ……….. </a:t>
            </a:r>
            <a:r>
              <a:rPr lang="id-ID" dirty="0" smtClean="0"/>
              <a:t>θ=  30°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590800" y="933450"/>
            <a:ext cx="4419600" cy="704850"/>
          </a:xfrm>
          <a:prstGeom prst="rect">
            <a:avLst/>
          </a:prstGeom>
          <a:noFill/>
          <a:ln w="9525">
            <a:noFill/>
            <a:miter lim="800000"/>
            <a:headEnd/>
            <a:tailEnd/>
          </a:ln>
        </p:spPr>
        <p:txBody>
          <a:bodyPr anchor="ctr"/>
          <a:lstStyle/>
          <a:p>
            <a:pPr algn="ctr"/>
            <a:r>
              <a:rPr lang="en-US" sz="3600" b="1">
                <a:solidFill>
                  <a:srgbClr val="FF3399"/>
                </a:solidFill>
                <a:latin typeface="Arial Narrow" pitchFamily="34" charset="0"/>
              </a:rPr>
              <a:t>Hamburan (scattering)</a:t>
            </a:r>
            <a:endParaRPr lang="en-US" sz="3600">
              <a:solidFill>
                <a:srgbClr val="FF3399"/>
              </a:solidFill>
              <a:latin typeface="Arial Narrow" pitchFamily="34" charset="0"/>
            </a:endParaRPr>
          </a:p>
        </p:txBody>
      </p:sp>
      <p:sp>
        <p:nvSpPr>
          <p:cNvPr id="12291" name="AutoShape 5"/>
          <p:cNvSpPr>
            <a:spLocks noChangeArrowheads="1"/>
          </p:cNvSpPr>
          <p:nvPr/>
        </p:nvSpPr>
        <p:spPr bwMode="auto">
          <a:xfrm rot="-11017">
            <a:off x="1712913" y="2865438"/>
            <a:ext cx="1882775" cy="242887"/>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2292" name="Text Box 7"/>
          <p:cNvSpPr txBox="1">
            <a:spLocks noChangeArrowheads="1"/>
          </p:cNvSpPr>
          <p:nvPr/>
        </p:nvSpPr>
        <p:spPr bwMode="auto">
          <a:xfrm>
            <a:off x="4171950" y="5219700"/>
            <a:ext cx="1847850" cy="457200"/>
          </a:xfrm>
          <a:prstGeom prst="rect">
            <a:avLst/>
          </a:prstGeom>
          <a:noFill/>
          <a:ln w="9525">
            <a:noFill/>
            <a:miter lim="800000"/>
            <a:headEnd/>
            <a:tailEnd/>
          </a:ln>
        </p:spPr>
        <p:txBody>
          <a:bodyPr>
            <a:spAutoFit/>
          </a:bodyPr>
          <a:lstStyle/>
          <a:p>
            <a:pPr algn="ctr">
              <a:spcBef>
                <a:spcPct val="50000"/>
              </a:spcBef>
            </a:pPr>
            <a:r>
              <a:rPr lang="en-US" sz="2400" b="1">
                <a:solidFill>
                  <a:srgbClr val="9933FF"/>
                </a:solidFill>
                <a:latin typeface="Arial Narrow" pitchFamily="34" charset="0"/>
              </a:rPr>
              <a:t>Material</a:t>
            </a:r>
          </a:p>
        </p:txBody>
      </p:sp>
      <p:sp>
        <p:nvSpPr>
          <p:cNvPr id="12293" name="Text Box 8"/>
          <p:cNvSpPr txBox="1">
            <a:spLocks noChangeArrowheads="1"/>
          </p:cNvSpPr>
          <p:nvPr/>
        </p:nvSpPr>
        <p:spPr bwMode="auto">
          <a:xfrm rot="-5498955">
            <a:off x="6414294" y="3155156"/>
            <a:ext cx="1931988" cy="822325"/>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Daerah hamburan</a:t>
            </a:r>
          </a:p>
        </p:txBody>
      </p:sp>
      <p:sp>
        <p:nvSpPr>
          <p:cNvPr id="12294" name="AutoShape 9"/>
          <p:cNvSpPr>
            <a:spLocks noChangeArrowheads="1"/>
          </p:cNvSpPr>
          <p:nvPr/>
        </p:nvSpPr>
        <p:spPr bwMode="auto">
          <a:xfrm rot="-11017">
            <a:off x="1693863" y="3284538"/>
            <a:ext cx="1882775" cy="242887"/>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2295" name="AutoShape 14"/>
          <p:cNvSpPr>
            <a:spLocks noChangeArrowheads="1"/>
          </p:cNvSpPr>
          <p:nvPr/>
        </p:nvSpPr>
        <p:spPr bwMode="auto">
          <a:xfrm rot="-11017">
            <a:off x="1731963" y="2446338"/>
            <a:ext cx="1882775" cy="242887"/>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2296" name="AutoShape 22"/>
          <p:cNvSpPr>
            <a:spLocks/>
          </p:cNvSpPr>
          <p:nvPr/>
        </p:nvSpPr>
        <p:spPr bwMode="auto">
          <a:xfrm>
            <a:off x="6534150" y="1981200"/>
            <a:ext cx="381000" cy="3105150"/>
          </a:xfrm>
          <a:prstGeom prst="rightBrace">
            <a:avLst>
              <a:gd name="adj1" fmla="val 67917"/>
              <a:gd name="adj2" fmla="val 50000"/>
            </a:avLst>
          </a:prstGeom>
          <a:noFill/>
          <a:ln w="57150">
            <a:solidFill>
              <a:srgbClr val="000000"/>
            </a:solidFill>
            <a:round/>
            <a:headEnd/>
            <a:tailEnd/>
          </a:ln>
        </p:spPr>
        <p:txBody>
          <a:bodyPr wrap="none" anchor="ctr"/>
          <a:lstStyle/>
          <a:p>
            <a:endParaRPr lang="id-ID"/>
          </a:p>
        </p:txBody>
      </p:sp>
      <p:sp>
        <p:nvSpPr>
          <p:cNvPr id="12297" name="Text Box 23"/>
          <p:cNvSpPr txBox="1">
            <a:spLocks noChangeArrowheads="1"/>
          </p:cNvSpPr>
          <p:nvPr/>
        </p:nvSpPr>
        <p:spPr bwMode="auto">
          <a:xfrm>
            <a:off x="1219200" y="1903413"/>
            <a:ext cx="2609850" cy="457200"/>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Gelombang datang</a:t>
            </a:r>
            <a:endParaRPr lang="en-US" sz="3600" b="1">
              <a:solidFill>
                <a:schemeClr val="folHlink"/>
              </a:solidFill>
              <a:latin typeface="Arial Narrow" pitchFamily="34" charset="0"/>
            </a:endParaRPr>
          </a:p>
        </p:txBody>
      </p:sp>
      <p:sp>
        <p:nvSpPr>
          <p:cNvPr id="12298" name="AutoShape 24"/>
          <p:cNvSpPr>
            <a:spLocks noChangeArrowheads="1"/>
          </p:cNvSpPr>
          <p:nvPr/>
        </p:nvSpPr>
        <p:spPr bwMode="auto">
          <a:xfrm rot="-11017">
            <a:off x="1693863" y="3722688"/>
            <a:ext cx="1882775" cy="242887"/>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2299" name="AutoShape 25"/>
          <p:cNvSpPr>
            <a:spLocks noChangeArrowheads="1"/>
          </p:cNvSpPr>
          <p:nvPr/>
        </p:nvSpPr>
        <p:spPr bwMode="auto">
          <a:xfrm rot="-11017">
            <a:off x="1693863" y="4237038"/>
            <a:ext cx="1882775" cy="242887"/>
          </a:xfrm>
          <a:prstGeom prst="rightArrow">
            <a:avLst>
              <a:gd name="adj1" fmla="val 50000"/>
              <a:gd name="adj2" fmla="val 193791"/>
            </a:avLst>
          </a:prstGeom>
          <a:solidFill>
            <a:schemeClr val="folHlink"/>
          </a:solidFill>
          <a:ln w="9525">
            <a:solidFill>
              <a:srgbClr val="000000"/>
            </a:solidFill>
            <a:miter lim="800000"/>
            <a:headEnd/>
            <a:tailEnd/>
          </a:ln>
        </p:spPr>
        <p:txBody>
          <a:bodyPr wrap="none" anchor="ctr"/>
          <a:lstStyle/>
          <a:p>
            <a:endParaRPr lang="id-ID"/>
          </a:p>
        </p:txBody>
      </p:sp>
      <p:sp>
        <p:nvSpPr>
          <p:cNvPr id="12300" name="Rectangle 30" descr="Large confetti"/>
          <p:cNvSpPr>
            <a:spLocks noChangeArrowheads="1"/>
          </p:cNvSpPr>
          <p:nvPr/>
        </p:nvSpPr>
        <p:spPr bwMode="auto">
          <a:xfrm>
            <a:off x="3829050" y="2000250"/>
            <a:ext cx="2552700" cy="3048000"/>
          </a:xfrm>
          <a:prstGeom prst="rect">
            <a:avLst/>
          </a:prstGeom>
          <a:pattFill prst="lgConfetti">
            <a:fgClr>
              <a:srgbClr val="FFCCFF"/>
            </a:fgClr>
            <a:bgClr>
              <a:srgbClr val="FFFFFF"/>
            </a:bgClr>
          </a:pattFill>
          <a:ln w="9525">
            <a:noFill/>
            <a:miter lim="800000"/>
            <a:headEnd/>
            <a:tailEnd/>
          </a:ln>
        </p:spPr>
        <p:txBody>
          <a:bodyPr wrap="none" anchor="ctr"/>
          <a:lstStyle/>
          <a:p>
            <a:endParaRPr lang="id-ID"/>
          </a:p>
        </p:txBody>
      </p:sp>
      <p:sp>
        <p:nvSpPr>
          <p:cNvPr id="12301" name="AutoShape 31"/>
          <p:cNvSpPr>
            <a:spLocks noChangeArrowheads="1"/>
          </p:cNvSpPr>
          <p:nvPr/>
        </p:nvSpPr>
        <p:spPr bwMode="auto">
          <a:xfrm rot="1148622">
            <a:off x="4606925" y="444817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2" name="AutoShape 32"/>
          <p:cNvSpPr>
            <a:spLocks noChangeArrowheads="1"/>
          </p:cNvSpPr>
          <p:nvPr/>
        </p:nvSpPr>
        <p:spPr bwMode="auto">
          <a:xfrm rot="-1851974">
            <a:off x="4473575" y="29432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3" name="AutoShape 33"/>
          <p:cNvSpPr>
            <a:spLocks noChangeArrowheads="1"/>
          </p:cNvSpPr>
          <p:nvPr/>
        </p:nvSpPr>
        <p:spPr bwMode="auto">
          <a:xfrm rot="2753004">
            <a:off x="5140325" y="37814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4" name="AutoShape 34"/>
          <p:cNvSpPr>
            <a:spLocks noChangeArrowheads="1"/>
          </p:cNvSpPr>
          <p:nvPr/>
        </p:nvSpPr>
        <p:spPr bwMode="auto">
          <a:xfrm rot="848384">
            <a:off x="5445125" y="43910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5" name="AutoShape 35"/>
          <p:cNvSpPr>
            <a:spLocks noChangeArrowheads="1"/>
          </p:cNvSpPr>
          <p:nvPr/>
        </p:nvSpPr>
        <p:spPr bwMode="auto">
          <a:xfrm rot="2029999">
            <a:off x="4759325" y="39719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6" name="AutoShape 36"/>
          <p:cNvSpPr>
            <a:spLocks noChangeArrowheads="1"/>
          </p:cNvSpPr>
          <p:nvPr/>
        </p:nvSpPr>
        <p:spPr bwMode="auto">
          <a:xfrm rot="1148622">
            <a:off x="4092575" y="254317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7" name="AutoShape 37"/>
          <p:cNvSpPr>
            <a:spLocks noChangeArrowheads="1"/>
          </p:cNvSpPr>
          <p:nvPr/>
        </p:nvSpPr>
        <p:spPr bwMode="auto">
          <a:xfrm rot="1148622">
            <a:off x="5121275" y="33242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8" name="AutoShape 38"/>
          <p:cNvSpPr>
            <a:spLocks noChangeArrowheads="1"/>
          </p:cNvSpPr>
          <p:nvPr/>
        </p:nvSpPr>
        <p:spPr bwMode="auto">
          <a:xfrm rot="-1851974">
            <a:off x="4911725" y="227647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09" name="AutoShape 39"/>
          <p:cNvSpPr>
            <a:spLocks noChangeArrowheads="1"/>
          </p:cNvSpPr>
          <p:nvPr/>
        </p:nvSpPr>
        <p:spPr bwMode="auto">
          <a:xfrm rot="2753004">
            <a:off x="5445125" y="27146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10" name="AutoShape 40"/>
          <p:cNvSpPr>
            <a:spLocks noChangeArrowheads="1"/>
          </p:cNvSpPr>
          <p:nvPr/>
        </p:nvSpPr>
        <p:spPr bwMode="auto">
          <a:xfrm rot="2029999">
            <a:off x="5006975" y="28670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11" name="AutoShape 41"/>
          <p:cNvSpPr>
            <a:spLocks noChangeArrowheads="1"/>
          </p:cNvSpPr>
          <p:nvPr/>
        </p:nvSpPr>
        <p:spPr bwMode="auto">
          <a:xfrm rot="1148622">
            <a:off x="3997325" y="40100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12" name="AutoShape 42"/>
          <p:cNvSpPr>
            <a:spLocks noChangeArrowheads="1"/>
          </p:cNvSpPr>
          <p:nvPr/>
        </p:nvSpPr>
        <p:spPr bwMode="auto">
          <a:xfrm rot="-1851974">
            <a:off x="3787775" y="296227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13" name="AutoShape 43"/>
          <p:cNvSpPr>
            <a:spLocks noChangeArrowheads="1"/>
          </p:cNvSpPr>
          <p:nvPr/>
        </p:nvSpPr>
        <p:spPr bwMode="auto">
          <a:xfrm rot="2753004">
            <a:off x="4321175" y="34004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sp>
        <p:nvSpPr>
          <p:cNvPr id="12314" name="AutoShape 44"/>
          <p:cNvSpPr>
            <a:spLocks noChangeArrowheads="1"/>
          </p:cNvSpPr>
          <p:nvPr/>
        </p:nvSpPr>
        <p:spPr bwMode="auto">
          <a:xfrm rot="2029999">
            <a:off x="3883025" y="3552825"/>
            <a:ext cx="606425" cy="219075"/>
          </a:xfrm>
          <a:prstGeom prst="rightArrow">
            <a:avLst>
              <a:gd name="adj1" fmla="val 50000"/>
              <a:gd name="adj2" fmla="val 69203"/>
            </a:avLst>
          </a:prstGeom>
          <a:solidFill>
            <a:schemeClr val="folHlink"/>
          </a:solidFill>
          <a:ln w="9525">
            <a:solidFill>
              <a:srgbClr val="000000"/>
            </a:solidFill>
            <a:miter lim="800000"/>
            <a:headEnd/>
            <a:tailEnd/>
          </a:ln>
        </p:spPr>
        <p:txBody>
          <a:bodyPr wrap="none" anchor="ctr"/>
          <a:lstStyle/>
          <a:p>
            <a:endParaRPr lang="id-ID"/>
          </a:p>
        </p:txBody>
      </p:sp>
      <p:pic>
        <p:nvPicPr>
          <p:cNvPr id="6146" name="Picture 2" descr="D:\My Documents\Downloads\2_cats.gif"/>
          <p:cNvPicPr>
            <a:picLocks noChangeAspect="1" noChangeArrowheads="1" noCrop="1"/>
          </p:cNvPicPr>
          <p:nvPr/>
        </p:nvPicPr>
        <p:blipFill>
          <a:blip r:embed="rId2"/>
          <a:srcRect/>
          <a:stretch>
            <a:fillRect/>
          </a:stretch>
        </p:blipFill>
        <p:spPr bwMode="auto">
          <a:xfrm>
            <a:off x="571472" y="4929198"/>
            <a:ext cx="2428892" cy="140493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785786" y="428604"/>
            <a:ext cx="6858048" cy="6072230"/>
          </a:xfrm>
          <a:prstGeom prst="foldedCorner">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a:p>
            <a:pPr algn="ctr"/>
            <a:endParaRPr lang="en-US" sz="2400" dirty="0" smtClean="0"/>
          </a:p>
          <a:p>
            <a:pPr algn="ctr"/>
            <a:r>
              <a:rPr lang="en-US" sz="2400" dirty="0" err="1" smtClean="0"/>
              <a:t>Hamburan</a:t>
            </a:r>
            <a:r>
              <a:rPr lang="en-US" sz="2400" dirty="0" smtClean="0"/>
              <a:t> </a:t>
            </a:r>
            <a:r>
              <a:rPr lang="en-US" sz="2400" dirty="0" err="1" smtClean="0"/>
              <a:t>cahaya</a:t>
            </a:r>
            <a:r>
              <a:rPr lang="en-US" sz="2400" dirty="0" smtClean="0"/>
              <a:t> </a:t>
            </a:r>
            <a:r>
              <a:rPr lang="en-US" sz="2400" dirty="0" err="1" smtClean="0"/>
              <a:t>oleh</a:t>
            </a:r>
            <a:r>
              <a:rPr lang="en-US" sz="2400" dirty="0" smtClean="0"/>
              <a:t> </a:t>
            </a:r>
            <a:r>
              <a:rPr lang="en-US" sz="2400" dirty="0" err="1" smtClean="0"/>
              <a:t>partikel</a:t>
            </a:r>
            <a:r>
              <a:rPr lang="en-US" sz="2400" dirty="0" smtClean="0"/>
              <a:t> </a:t>
            </a:r>
            <a:r>
              <a:rPr lang="en-US" sz="2400" dirty="0" err="1" smtClean="0"/>
              <a:t>kecil</a:t>
            </a:r>
            <a:r>
              <a:rPr lang="en-US" sz="2400" dirty="0" smtClean="0"/>
              <a:t> </a:t>
            </a:r>
            <a:r>
              <a:rPr lang="en-US" sz="2400" dirty="0" err="1" smtClean="0"/>
              <a:t>bahan</a:t>
            </a:r>
            <a:r>
              <a:rPr lang="en-US" sz="2400" dirty="0" smtClean="0"/>
              <a:t> </a:t>
            </a:r>
            <a:r>
              <a:rPr lang="en-US" sz="2400" dirty="0" err="1" smtClean="0"/>
              <a:t>adalah</a:t>
            </a:r>
            <a:r>
              <a:rPr lang="en-US" sz="2400" dirty="0" smtClean="0"/>
              <a:t> </a:t>
            </a:r>
            <a:r>
              <a:rPr lang="en-US" sz="2400" dirty="0" err="1" smtClean="0"/>
              <a:t>salah</a:t>
            </a:r>
            <a:r>
              <a:rPr lang="en-US" sz="2400" dirty="0" smtClean="0"/>
              <a:t> </a:t>
            </a:r>
            <a:r>
              <a:rPr lang="en-US" sz="2400" dirty="0" err="1" smtClean="0"/>
              <a:t>satu</a:t>
            </a:r>
            <a:r>
              <a:rPr lang="en-US" sz="2400" dirty="0" smtClean="0"/>
              <a:t> </a:t>
            </a:r>
            <a:r>
              <a:rPr lang="en-US" sz="2400" dirty="0" err="1" smtClean="0"/>
              <a:t>fenomena</a:t>
            </a:r>
            <a:r>
              <a:rPr lang="en-US" sz="2400" dirty="0" smtClean="0"/>
              <a:t> </a:t>
            </a:r>
            <a:r>
              <a:rPr lang="en-US" sz="2400" dirty="0" err="1" smtClean="0"/>
              <a:t>alam</a:t>
            </a:r>
            <a:r>
              <a:rPr lang="en-US" sz="2400" dirty="0" smtClean="0"/>
              <a:t> yang </a:t>
            </a:r>
            <a:r>
              <a:rPr lang="en-US" sz="2400" dirty="0" err="1" smtClean="0"/>
              <a:t>indah</a:t>
            </a:r>
            <a:r>
              <a:rPr lang="en-US" sz="2400" dirty="0" smtClean="0"/>
              <a:t>. </a:t>
            </a:r>
            <a:r>
              <a:rPr lang="en-US" sz="2400" dirty="0" err="1" smtClean="0"/>
              <a:t>Langit</a:t>
            </a:r>
            <a:r>
              <a:rPr lang="en-US" sz="2400" dirty="0" smtClean="0"/>
              <a:t> </a:t>
            </a:r>
            <a:r>
              <a:rPr lang="en-US" sz="2400" dirty="0" err="1" smtClean="0"/>
              <a:t>biru</a:t>
            </a:r>
            <a:r>
              <a:rPr lang="en-US" sz="2400" dirty="0" smtClean="0"/>
              <a:t> </a:t>
            </a:r>
            <a:r>
              <a:rPr lang="en-US" sz="2400" dirty="0" err="1" smtClean="0"/>
              <a:t>dan</a:t>
            </a:r>
            <a:r>
              <a:rPr lang="en-US" sz="2400" dirty="0" smtClean="0"/>
              <a:t> </a:t>
            </a:r>
            <a:r>
              <a:rPr lang="en-US" sz="2400" dirty="0" err="1" smtClean="0"/>
              <a:t>merahnya</a:t>
            </a:r>
            <a:r>
              <a:rPr lang="en-US" sz="2400" dirty="0" smtClean="0"/>
              <a:t> sunset </a:t>
            </a:r>
            <a:r>
              <a:rPr lang="en-US" sz="2400" dirty="0" err="1" smtClean="0"/>
              <a:t>adalah</a:t>
            </a:r>
            <a:r>
              <a:rPr lang="en-US" sz="2400" dirty="0" smtClean="0"/>
              <a:t> </a:t>
            </a:r>
            <a:r>
              <a:rPr lang="en-US" sz="2400" dirty="0" err="1" smtClean="0"/>
              <a:t>peristiwa</a:t>
            </a:r>
            <a:r>
              <a:rPr lang="en-US" sz="2400" dirty="0" smtClean="0"/>
              <a:t> </a:t>
            </a:r>
            <a:r>
              <a:rPr lang="en-US" sz="2400" dirty="0" err="1" smtClean="0"/>
              <a:t>hamburan</a:t>
            </a:r>
            <a:r>
              <a:rPr lang="en-US" sz="2400" dirty="0" smtClean="0"/>
              <a:t>. </a:t>
            </a:r>
            <a:r>
              <a:rPr lang="en-US" sz="2400" dirty="0" err="1" smtClean="0"/>
              <a:t>Seperti</a:t>
            </a:r>
            <a:r>
              <a:rPr lang="en-US" sz="2400" dirty="0" smtClean="0"/>
              <a:t> </a:t>
            </a:r>
            <a:r>
              <a:rPr lang="en-US" sz="2400" dirty="0" err="1" smtClean="0"/>
              <a:t>sinar</a:t>
            </a:r>
            <a:r>
              <a:rPr lang="en-US" sz="2400" dirty="0" smtClean="0"/>
              <a:t> </a:t>
            </a:r>
            <a:r>
              <a:rPr lang="en-US" sz="2400" dirty="0" err="1" smtClean="0"/>
              <a:t>matahari</a:t>
            </a:r>
            <a:r>
              <a:rPr lang="en-US" sz="2400" dirty="0" smtClean="0"/>
              <a:t> </a:t>
            </a:r>
            <a:r>
              <a:rPr lang="en-US" sz="2400" dirty="0" err="1" smtClean="0"/>
              <a:t>melewati</a:t>
            </a:r>
            <a:r>
              <a:rPr lang="en-US" sz="2400" dirty="0" smtClean="0"/>
              <a:t> </a:t>
            </a:r>
            <a:r>
              <a:rPr lang="en-US" sz="2400" dirty="0" err="1" smtClean="0"/>
              <a:t>atmosfer</a:t>
            </a:r>
            <a:r>
              <a:rPr lang="en-US" sz="2400" dirty="0" smtClean="0"/>
              <a:t>, </a:t>
            </a:r>
            <a:r>
              <a:rPr lang="en-US" sz="2400" dirty="0" err="1" smtClean="0"/>
              <a:t>sebagian</a:t>
            </a:r>
            <a:r>
              <a:rPr lang="en-US" sz="2400" dirty="0" smtClean="0"/>
              <a:t> </a:t>
            </a:r>
            <a:r>
              <a:rPr lang="en-US" sz="2400" dirty="0" err="1" smtClean="0"/>
              <a:t>besar</a:t>
            </a:r>
            <a:r>
              <a:rPr lang="en-US" sz="2400" dirty="0" smtClean="0"/>
              <a:t> </a:t>
            </a:r>
            <a:r>
              <a:rPr lang="en-US" sz="2400" dirty="0" err="1" smtClean="0"/>
              <a:t>diserap</a:t>
            </a:r>
            <a:r>
              <a:rPr lang="en-US" sz="2400" dirty="0" smtClean="0"/>
              <a:t> </a:t>
            </a:r>
            <a:r>
              <a:rPr lang="en-US" sz="2400" dirty="0" err="1" smtClean="0"/>
              <a:t>oleh</a:t>
            </a:r>
            <a:r>
              <a:rPr lang="en-US" sz="2400" dirty="0" smtClean="0"/>
              <a:t> </a:t>
            </a:r>
            <a:r>
              <a:rPr lang="en-US" sz="2400" dirty="0" err="1" smtClean="0"/>
              <a:t>molekul</a:t>
            </a:r>
            <a:r>
              <a:rPr lang="en-US" sz="2400" dirty="0" smtClean="0"/>
              <a:t> </a:t>
            </a:r>
            <a:r>
              <a:rPr lang="en-US" sz="2400" dirty="0" err="1" smtClean="0"/>
              <a:t>udara</a:t>
            </a:r>
            <a:r>
              <a:rPr lang="en-US" sz="2400" dirty="0" smtClean="0"/>
              <a:t> </a:t>
            </a:r>
            <a:r>
              <a:rPr lang="en-US" sz="2400" dirty="0" err="1" smtClean="0"/>
              <a:t>dan</a:t>
            </a:r>
            <a:r>
              <a:rPr lang="en-US" sz="2400" dirty="0" smtClean="0"/>
              <a:t> </a:t>
            </a:r>
            <a:r>
              <a:rPr lang="en-US" sz="2400" dirty="0" err="1" smtClean="0"/>
              <a:t>dengan</a:t>
            </a:r>
            <a:r>
              <a:rPr lang="en-US" sz="2400" dirty="0" smtClean="0"/>
              <a:t> </a:t>
            </a:r>
            <a:r>
              <a:rPr lang="en-US" sz="2400" dirty="0" err="1" smtClean="0"/>
              <a:t>seketika</a:t>
            </a:r>
            <a:r>
              <a:rPr lang="en-US" sz="2400" dirty="0" smtClean="0"/>
              <a:t> </a:t>
            </a:r>
            <a:r>
              <a:rPr lang="en-US" sz="2400" dirty="0" err="1" smtClean="0"/>
              <a:t>diberikan</a:t>
            </a:r>
            <a:r>
              <a:rPr lang="en-US" sz="2400" dirty="0" smtClean="0"/>
              <a:t> </a:t>
            </a:r>
            <a:r>
              <a:rPr lang="en-US" sz="2400" dirty="0" err="1" smtClean="0"/>
              <a:t>pada</a:t>
            </a:r>
            <a:r>
              <a:rPr lang="en-US" sz="2400" dirty="0" smtClean="0"/>
              <a:t> </a:t>
            </a:r>
            <a:r>
              <a:rPr lang="en-US" sz="2400" dirty="0" err="1" smtClean="0"/>
              <a:t>beberapa</a:t>
            </a:r>
            <a:r>
              <a:rPr lang="en-US" sz="2400" dirty="0" smtClean="0"/>
              <a:t> </a:t>
            </a:r>
            <a:r>
              <a:rPr lang="en-US" sz="2400" dirty="0" err="1" smtClean="0"/>
              <a:t>arah</a:t>
            </a:r>
            <a:r>
              <a:rPr lang="en-US" sz="2400" dirty="0" smtClean="0"/>
              <a:t> yang </a:t>
            </a:r>
            <a:r>
              <a:rPr lang="en-US" sz="2400" dirty="0" err="1" smtClean="0"/>
              <a:t>baru</a:t>
            </a:r>
            <a:r>
              <a:rPr lang="en-US" sz="2400" dirty="0" smtClean="0"/>
              <a:t>. </a:t>
            </a:r>
            <a:r>
              <a:rPr lang="en-US" sz="2400" dirty="0" err="1" smtClean="0"/>
              <a:t>Fenomena</a:t>
            </a:r>
            <a:r>
              <a:rPr lang="en-US" sz="2400" dirty="0" smtClean="0"/>
              <a:t> </a:t>
            </a:r>
            <a:r>
              <a:rPr lang="en-US" sz="2400" dirty="0" err="1" smtClean="0"/>
              <a:t>hamburan</a:t>
            </a:r>
            <a:r>
              <a:rPr lang="en-US" sz="2400" dirty="0" smtClean="0"/>
              <a:t> </a:t>
            </a:r>
            <a:r>
              <a:rPr lang="en-US" sz="2400" dirty="0" err="1" smtClean="0"/>
              <a:t>sama</a:t>
            </a:r>
            <a:r>
              <a:rPr lang="en-US" sz="2400" dirty="0" smtClean="0"/>
              <a:t> </a:t>
            </a:r>
            <a:r>
              <a:rPr lang="en-US" sz="2400" dirty="0" err="1" smtClean="0"/>
              <a:t>dengan</a:t>
            </a:r>
            <a:r>
              <a:rPr lang="en-US" sz="2400" dirty="0" smtClean="0"/>
              <a:t> </a:t>
            </a:r>
            <a:r>
              <a:rPr lang="en-US" sz="2400" dirty="0" err="1" smtClean="0"/>
              <a:t>perilaku</a:t>
            </a:r>
            <a:r>
              <a:rPr lang="en-US" sz="2400" dirty="0" smtClean="0"/>
              <a:t> </a:t>
            </a:r>
            <a:r>
              <a:rPr lang="en-US" sz="2400" dirty="0" err="1" smtClean="0"/>
              <a:t>gelombang</a:t>
            </a:r>
            <a:r>
              <a:rPr lang="en-US" sz="2400" dirty="0" smtClean="0"/>
              <a:t> air </a:t>
            </a:r>
            <a:r>
              <a:rPr lang="en-US" sz="2400" dirty="0" err="1" smtClean="0"/>
              <a:t>pada</a:t>
            </a:r>
            <a:r>
              <a:rPr lang="en-US" sz="2400" dirty="0" smtClean="0"/>
              <a:t> </a:t>
            </a:r>
            <a:r>
              <a:rPr lang="en-US" sz="2400" dirty="0" err="1" smtClean="0"/>
              <a:t>benda</a:t>
            </a:r>
            <a:r>
              <a:rPr lang="en-US" sz="2400" dirty="0" smtClean="0"/>
              <a:t> yang </a:t>
            </a:r>
            <a:r>
              <a:rPr lang="en-US" sz="2400" dirty="0" err="1" smtClean="0"/>
              <a:t>mengapung</a:t>
            </a:r>
            <a:r>
              <a:rPr lang="en-US" sz="2400" dirty="0" smtClean="0"/>
              <a:t>. </a:t>
            </a:r>
            <a:r>
              <a:rPr lang="en-US" sz="2400" dirty="0" err="1" smtClean="0"/>
              <a:t>Ketika</a:t>
            </a:r>
            <a:r>
              <a:rPr lang="en-US" sz="2400" dirty="0" smtClean="0"/>
              <a:t> </a:t>
            </a:r>
            <a:r>
              <a:rPr lang="en-US" sz="2400" dirty="0" err="1" smtClean="0"/>
              <a:t>sebuah</a:t>
            </a:r>
            <a:r>
              <a:rPr lang="en-US" sz="2400" dirty="0" smtClean="0"/>
              <a:t> </a:t>
            </a:r>
            <a:r>
              <a:rPr lang="en-US" sz="2400" dirty="0" err="1" smtClean="0"/>
              <a:t>batu</a:t>
            </a:r>
            <a:r>
              <a:rPr lang="en-US" sz="2400" dirty="0" smtClean="0"/>
              <a:t> </a:t>
            </a:r>
            <a:r>
              <a:rPr lang="en-US" sz="2400" dirty="0" err="1" smtClean="0"/>
              <a:t>kecil</a:t>
            </a:r>
            <a:r>
              <a:rPr lang="en-US" sz="2400" dirty="0" smtClean="0"/>
              <a:t> </a:t>
            </a:r>
            <a:r>
              <a:rPr lang="en-US" sz="2400" dirty="0" err="1" smtClean="0"/>
              <a:t>tenggelam</a:t>
            </a:r>
            <a:r>
              <a:rPr lang="en-US" sz="2400" dirty="0" smtClean="0"/>
              <a:t> </a:t>
            </a:r>
            <a:r>
              <a:rPr lang="en-US" sz="2400" dirty="0" err="1" smtClean="0"/>
              <a:t>dalam</a:t>
            </a:r>
            <a:r>
              <a:rPr lang="en-US" sz="2400" dirty="0" smtClean="0"/>
              <a:t> air yang </a:t>
            </a:r>
            <a:r>
              <a:rPr lang="en-US" sz="2400" dirty="0" err="1" smtClean="0"/>
              <a:t>sama</a:t>
            </a:r>
            <a:r>
              <a:rPr lang="en-US" sz="2400" dirty="0" smtClean="0"/>
              <a:t>, </a:t>
            </a:r>
            <a:r>
              <a:rPr lang="en-US" sz="2400" dirty="0" err="1" smtClean="0"/>
              <a:t>sebuah</a:t>
            </a:r>
            <a:r>
              <a:rPr lang="en-US" sz="2400" dirty="0" smtClean="0"/>
              <a:t> </a:t>
            </a:r>
            <a:r>
              <a:rPr lang="en-US" sz="2400" dirty="0" err="1" smtClean="0"/>
              <a:t>gabus</a:t>
            </a:r>
            <a:r>
              <a:rPr lang="en-US" sz="2400" dirty="0" smtClean="0"/>
              <a:t> </a:t>
            </a:r>
            <a:r>
              <a:rPr lang="en-US" sz="2400" dirty="0" err="1" smtClean="0"/>
              <a:t>kecil</a:t>
            </a:r>
            <a:r>
              <a:rPr lang="en-US" sz="2400" dirty="0" smtClean="0"/>
              <a:t> yang </a:t>
            </a:r>
            <a:r>
              <a:rPr lang="en-US" sz="2400" dirty="0" err="1" smtClean="0"/>
              <a:t>mengapung</a:t>
            </a:r>
            <a:r>
              <a:rPr lang="en-US" sz="2400" dirty="0" smtClean="0"/>
              <a:t> </a:t>
            </a:r>
            <a:r>
              <a:rPr lang="en-US" sz="2400" dirty="0" err="1" smtClean="0"/>
              <a:t>akan</a:t>
            </a:r>
            <a:r>
              <a:rPr lang="en-US" sz="2400" dirty="0" smtClean="0"/>
              <a:t> </a:t>
            </a:r>
            <a:r>
              <a:rPr lang="en-US" sz="2400" dirty="0" err="1" smtClean="0"/>
              <a:t>bergerak</a:t>
            </a:r>
            <a:r>
              <a:rPr lang="en-US" sz="2400" dirty="0" smtClean="0"/>
              <a:t> </a:t>
            </a:r>
            <a:r>
              <a:rPr lang="en-US" sz="2400" dirty="0" err="1" smtClean="0"/>
              <a:t>naik</a:t>
            </a:r>
            <a:r>
              <a:rPr lang="en-US" sz="2400" dirty="0" smtClean="0"/>
              <a:t> </a:t>
            </a:r>
            <a:r>
              <a:rPr lang="en-US" sz="2400" dirty="0" err="1" smtClean="0"/>
              <a:t>turun</a:t>
            </a:r>
            <a:r>
              <a:rPr lang="en-US" sz="2400" dirty="0" smtClean="0"/>
              <a:t> </a:t>
            </a:r>
            <a:r>
              <a:rPr lang="en-US" sz="2400" dirty="0" err="1" smtClean="0"/>
              <a:t>dengan</a:t>
            </a:r>
            <a:r>
              <a:rPr lang="en-US" sz="2400" dirty="0" smtClean="0"/>
              <a:t> </a:t>
            </a:r>
            <a:r>
              <a:rPr lang="en-US" sz="2400" dirty="0" err="1" smtClean="0"/>
              <a:t>frekuensi</a:t>
            </a:r>
            <a:r>
              <a:rPr lang="en-US" sz="2400" dirty="0" smtClean="0"/>
              <a:t> </a:t>
            </a:r>
            <a:r>
              <a:rPr lang="en-US" sz="2400" dirty="0" err="1" smtClean="0"/>
              <a:t>dari</a:t>
            </a:r>
            <a:r>
              <a:rPr lang="en-US" sz="2400" dirty="0" smtClean="0"/>
              <a:t> </a:t>
            </a:r>
            <a:r>
              <a:rPr lang="en-US" sz="2400" dirty="0" err="1" smtClean="0"/>
              <a:t>gelombang</a:t>
            </a:r>
            <a:r>
              <a:rPr lang="en-US" sz="2400" dirty="0" smtClean="0"/>
              <a:t> yang </a:t>
            </a:r>
            <a:r>
              <a:rPr lang="en-US" sz="2400" dirty="0" err="1" smtClean="0"/>
              <a:t>melewatinya</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5000" b="-27000"/>
          </a:stretch>
        </a:blip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238500" y="895350"/>
            <a:ext cx="2686050" cy="704850"/>
          </a:xfrm>
          <a:prstGeom prst="rect">
            <a:avLst/>
          </a:prstGeom>
          <a:noFill/>
          <a:ln w="9525">
            <a:noFill/>
            <a:miter lim="800000"/>
            <a:headEnd/>
            <a:tailEnd/>
          </a:ln>
        </p:spPr>
        <p:txBody>
          <a:bodyPr anchor="ctr"/>
          <a:lstStyle/>
          <a:p>
            <a:pPr algn="ctr"/>
            <a:r>
              <a:rPr lang="en-US" sz="4000" b="1">
                <a:solidFill>
                  <a:srgbClr val="FF3399"/>
                </a:solidFill>
                <a:latin typeface="Arial Narrow" pitchFamily="34" charset="0"/>
              </a:rPr>
              <a:t>Polarisasi</a:t>
            </a:r>
            <a:endParaRPr lang="en-US" sz="4000">
              <a:solidFill>
                <a:srgbClr val="FF3399"/>
              </a:solidFill>
              <a:latin typeface="Arial Narrow" pitchFamily="34" charset="0"/>
            </a:endParaRPr>
          </a:p>
        </p:txBody>
      </p:sp>
      <p:sp>
        <p:nvSpPr>
          <p:cNvPr id="13315" name="Text Box 3"/>
          <p:cNvSpPr txBox="1">
            <a:spLocks noChangeArrowheads="1"/>
          </p:cNvSpPr>
          <p:nvPr/>
        </p:nvSpPr>
        <p:spPr bwMode="auto">
          <a:xfrm>
            <a:off x="1009650" y="2019300"/>
            <a:ext cx="7505700" cy="946150"/>
          </a:xfrm>
          <a:prstGeom prst="rect">
            <a:avLst/>
          </a:prstGeom>
          <a:noFill/>
          <a:ln w="9525">
            <a:noFill/>
            <a:miter lim="800000"/>
            <a:headEnd/>
            <a:tailEnd/>
          </a:ln>
        </p:spPr>
        <p:txBody>
          <a:bodyPr>
            <a:spAutoFit/>
          </a:bodyPr>
          <a:lstStyle/>
          <a:p>
            <a:pPr marL="400050" indent="-400050">
              <a:spcBef>
                <a:spcPct val="50000"/>
              </a:spcBef>
              <a:buSzPct val="80000"/>
              <a:buFont typeface="Wingdings" pitchFamily="2" charset="2"/>
              <a:buChar char="ì"/>
            </a:pPr>
            <a:r>
              <a:rPr lang="en-US" sz="2800" b="1" dirty="0" err="1">
                <a:latin typeface="Arial Narrow" pitchFamily="34" charset="0"/>
              </a:rPr>
              <a:t>Polarisasi</a:t>
            </a:r>
            <a:r>
              <a:rPr lang="en-US" sz="2800" b="1" dirty="0">
                <a:latin typeface="Arial Narrow" pitchFamily="34" charset="0"/>
              </a:rPr>
              <a:t> </a:t>
            </a:r>
            <a:r>
              <a:rPr lang="en-US" sz="2800" b="1" dirty="0" err="1">
                <a:latin typeface="Arial Narrow" pitchFamily="34" charset="0"/>
              </a:rPr>
              <a:t>atau</a:t>
            </a:r>
            <a:r>
              <a:rPr lang="en-US" sz="2800" b="1" dirty="0">
                <a:latin typeface="Arial Narrow" pitchFamily="34" charset="0"/>
              </a:rPr>
              <a:t> </a:t>
            </a:r>
            <a:r>
              <a:rPr lang="en-US" sz="2800" b="1" dirty="0" err="1">
                <a:latin typeface="Arial Narrow" pitchFamily="34" charset="0"/>
              </a:rPr>
              <a:t>pengutuban</a:t>
            </a:r>
            <a:r>
              <a:rPr lang="en-US" sz="2800" b="1" dirty="0">
                <a:latin typeface="Arial Narrow" pitchFamily="34" charset="0"/>
              </a:rPr>
              <a:t> </a:t>
            </a:r>
            <a:r>
              <a:rPr lang="en-US" sz="2800" b="1" dirty="0" err="1">
                <a:latin typeface="Arial Narrow" pitchFamily="34" charset="0"/>
              </a:rPr>
              <a:t>adalah</a:t>
            </a:r>
            <a:r>
              <a:rPr lang="en-US" sz="2800" b="1" dirty="0">
                <a:latin typeface="Arial Narrow" pitchFamily="34" charset="0"/>
              </a:rPr>
              <a:t> </a:t>
            </a:r>
            <a:r>
              <a:rPr lang="en-US" sz="2800" b="1" dirty="0" err="1">
                <a:latin typeface="Arial Narrow" pitchFamily="34" charset="0"/>
              </a:rPr>
              <a:t>penguraian</a:t>
            </a:r>
            <a:r>
              <a:rPr lang="en-US" sz="2800" b="1" dirty="0">
                <a:latin typeface="Arial Narrow" pitchFamily="34" charset="0"/>
              </a:rPr>
              <a:t> </a:t>
            </a:r>
            <a:r>
              <a:rPr lang="en-US" sz="2800" b="1" dirty="0" err="1">
                <a:latin typeface="Arial Narrow" pitchFamily="34" charset="0"/>
              </a:rPr>
              <a:t>gelombang</a:t>
            </a:r>
            <a:r>
              <a:rPr lang="en-US" sz="2800" b="1" dirty="0">
                <a:latin typeface="Arial Narrow" pitchFamily="34" charset="0"/>
              </a:rPr>
              <a:t> </a:t>
            </a:r>
            <a:r>
              <a:rPr lang="en-US" sz="2800" b="1" dirty="0" err="1">
                <a:latin typeface="Arial Narrow" pitchFamily="34" charset="0"/>
              </a:rPr>
              <a:t>menjadi</a:t>
            </a:r>
            <a:r>
              <a:rPr lang="en-US" sz="2800" b="1" dirty="0">
                <a:latin typeface="Arial Narrow" pitchFamily="34" charset="0"/>
              </a:rPr>
              <a:t> </a:t>
            </a:r>
            <a:r>
              <a:rPr lang="en-US" sz="2800" b="1" dirty="0" err="1">
                <a:latin typeface="Arial Narrow" pitchFamily="34" charset="0"/>
              </a:rPr>
              <a:t>komponen-komponennya</a:t>
            </a:r>
            <a:r>
              <a:rPr lang="en-US" sz="2800" b="1" dirty="0">
                <a:latin typeface="Arial Narrow" pitchFamily="34" charset="0"/>
              </a:rPr>
              <a:t> </a:t>
            </a:r>
          </a:p>
        </p:txBody>
      </p:sp>
      <p:sp>
        <p:nvSpPr>
          <p:cNvPr id="13316" name="Text Box 4"/>
          <p:cNvSpPr txBox="1">
            <a:spLocks noChangeArrowheads="1"/>
          </p:cNvSpPr>
          <p:nvPr/>
        </p:nvSpPr>
        <p:spPr bwMode="auto">
          <a:xfrm>
            <a:off x="914400" y="3048000"/>
            <a:ext cx="7696200" cy="1373188"/>
          </a:xfrm>
          <a:prstGeom prst="rect">
            <a:avLst/>
          </a:prstGeom>
          <a:noFill/>
          <a:ln w="9525">
            <a:noFill/>
            <a:miter lim="800000"/>
            <a:headEnd/>
            <a:tailEnd/>
          </a:ln>
        </p:spPr>
        <p:txBody>
          <a:bodyPr>
            <a:spAutoFit/>
          </a:bodyPr>
          <a:lstStyle/>
          <a:p>
            <a:pPr marL="457200" indent="-457200">
              <a:spcBef>
                <a:spcPct val="50000"/>
              </a:spcBef>
              <a:buSzPct val="80000"/>
              <a:buFont typeface="Wingdings" pitchFamily="2" charset="2"/>
              <a:buChar char="ì"/>
            </a:pPr>
            <a:r>
              <a:rPr lang="en-US" sz="2800" b="1" dirty="0" err="1">
                <a:latin typeface="Arial Narrow" pitchFamily="34" charset="0"/>
              </a:rPr>
              <a:t>Polarisasi</a:t>
            </a:r>
            <a:r>
              <a:rPr lang="en-US" sz="2800" b="1" dirty="0">
                <a:latin typeface="Arial Narrow" pitchFamily="34" charset="0"/>
              </a:rPr>
              <a:t> </a:t>
            </a:r>
            <a:r>
              <a:rPr lang="en-US" sz="2800" b="1" dirty="0" err="1">
                <a:latin typeface="Arial Narrow" pitchFamily="34" charset="0"/>
              </a:rPr>
              <a:t>gelombang</a:t>
            </a:r>
            <a:r>
              <a:rPr lang="en-US" sz="2800" b="1" dirty="0">
                <a:latin typeface="Arial Narrow" pitchFamily="34" charset="0"/>
              </a:rPr>
              <a:t> </a:t>
            </a:r>
            <a:r>
              <a:rPr lang="en-US" sz="2800" b="1" dirty="0" err="1">
                <a:latin typeface="Arial Narrow" pitchFamily="34" charset="0"/>
              </a:rPr>
              <a:t>elektromagnetik</a:t>
            </a:r>
            <a:r>
              <a:rPr lang="en-US" sz="2800" b="1" dirty="0">
                <a:latin typeface="Arial Narrow" pitchFamily="34" charset="0"/>
              </a:rPr>
              <a:t> </a:t>
            </a:r>
            <a:r>
              <a:rPr lang="en-US" sz="2800" b="1" dirty="0" err="1">
                <a:latin typeface="Arial Narrow" pitchFamily="34" charset="0"/>
              </a:rPr>
              <a:t>adalah</a:t>
            </a:r>
            <a:r>
              <a:rPr lang="en-US" sz="2800" b="1" dirty="0">
                <a:latin typeface="Arial Narrow" pitchFamily="34" charset="0"/>
              </a:rPr>
              <a:t> </a:t>
            </a:r>
            <a:r>
              <a:rPr lang="en-US" sz="2800" b="1" dirty="0" err="1">
                <a:latin typeface="Arial Narrow" pitchFamily="34" charset="0"/>
              </a:rPr>
              <a:t>penguraian</a:t>
            </a:r>
            <a:r>
              <a:rPr lang="en-US" sz="2800" b="1" dirty="0">
                <a:latin typeface="Arial Narrow" pitchFamily="34" charset="0"/>
              </a:rPr>
              <a:t> </a:t>
            </a:r>
            <a:r>
              <a:rPr lang="en-US" sz="2800" b="1" dirty="0" err="1">
                <a:latin typeface="Arial Narrow" pitchFamily="34" charset="0"/>
              </a:rPr>
              <a:t>gelombang</a:t>
            </a:r>
            <a:r>
              <a:rPr lang="en-US" sz="2800" b="1" dirty="0">
                <a:latin typeface="Arial Narrow" pitchFamily="34" charset="0"/>
              </a:rPr>
              <a:t> </a:t>
            </a:r>
            <a:r>
              <a:rPr lang="en-US" sz="2800" b="1" dirty="0" err="1">
                <a:latin typeface="Arial Narrow" pitchFamily="34" charset="0"/>
              </a:rPr>
              <a:t>menjadi</a:t>
            </a:r>
            <a:r>
              <a:rPr lang="en-US" sz="2800" b="1" dirty="0">
                <a:latin typeface="Arial Narrow" pitchFamily="34" charset="0"/>
              </a:rPr>
              <a:t> </a:t>
            </a:r>
            <a:r>
              <a:rPr lang="en-US" sz="2800" b="1" dirty="0" err="1">
                <a:latin typeface="Arial Narrow" pitchFamily="34" charset="0"/>
              </a:rPr>
              <a:t>komponen</a:t>
            </a:r>
            <a:r>
              <a:rPr lang="en-US" sz="2800" b="1" dirty="0">
                <a:latin typeface="Arial Narrow" pitchFamily="34" charset="0"/>
              </a:rPr>
              <a:t> </a:t>
            </a:r>
            <a:r>
              <a:rPr lang="en-US" sz="2800" b="1" dirty="0" err="1">
                <a:latin typeface="Arial Narrow" pitchFamily="34" charset="0"/>
              </a:rPr>
              <a:t>medan</a:t>
            </a:r>
            <a:r>
              <a:rPr lang="en-US" sz="2800" b="1" dirty="0">
                <a:latin typeface="Arial Narrow" pitchFamily="34" charset="0"/>
              </a:rPr>
              <a:t> </a:t>
            </a:r>
            <a:r>
              <a:rPr lang="en-US" sz="2800" b="1" dirty="0" err="1">
                <a:latin typeface="Arial Narrow" pitchFamily="34" charset="0"/>
              </a:rPr>
              <a:t>listrik</a:t>
            </a:r>
            <a:r>
              <a:rPr lang="en-US" sz="2800" b="1" dirty="0">
                <a:latin typeface="Arial Narrow" pitchFamily="34" charset="0"/>
              </a:rPr>
              <a:t> (</a:t>
            </a:r>
            <a:r>
              <a:rPr lang="en-US" sz="2800" b="1" i="1" dirty="0">
                <a:latin typeface="Arial Narrow" pitchFamily="34" charset="0"/>
              </a:rPr>
              <a:t>E</a:t>
            </a:r>
            <a:r>
              <a:rPr lang="en-US" sz="2800" b="1" dirty="0">
                <a:latin typeface="Arial Narrow" pitchFamily="34" charset="0"/>
              </a:rPr>
              <a:t>) </a:t>
            </a:r>
            <a:r>
              <a:rPr lang="en-US" sz="2800" b="1" dirty="0" err="1">
                <a:latin typeface="Arial Narrow" pitchFamily="34" charset="0"/>
              </a:rPr>
              <a:t>dan</a:t>
            </a:r>
            <a:r>
              <a:rPr lang="en-US" sz="2800" b="1" dirty="0">
                <a:latin typeface="Arial Narrow" pitchFamily="34" charset="0"/>
              </a:rPr>
              <a:t> </a:t>
            </a:r>
            <a:r>
              <a:rPr lang="en-US" sz="2800" b="1" dirty="0" err="1">
                <a:latin typeface="Arial Narrow" pitchFamily="34" charset="0"/>
              </a:rPr>
              <a:t>komponen</a:t>
            </a:r>
            <a:r>
              <a:rPr lang="en-US" sz="2800" b="1" dirty="0">
                <a:latin typeface="Arial Narrow" pitchFamily="34" charset="0"/>
              </a:rPr>
              <a:t> </a:t>
            </a:r>
            <a:r>
              <a:rPr lang="en-US" sz="2800" b="1" dirty="0" err="1">
                <a:latin typeface="Arial Narrow" pitchFamily="34" charset="0"/>
              </a:rPr>
              <a:t>medan</a:t>
            </a:r>
            <a:r>
              <a:rPr lang="en-US" sz="2800" b="1" dirty="0">
                <a:latin typeface="Arial Narrow" pitchFamily="34" charset="0"/>
              </a:rPr>
              <a:t> magnet (</a:t>
            </a:r>
            <a:r>
              <a:rPr lang="en-US" sz="2800" b="1" i="1" dirty="0">
                <a:latin typeface="Arial Narrow" pitchFamily="34" charset="0"/>
              </a:rPr>
              <a:t>H</a:t>
            </a:r>
            <a:r>
              <a:rPr lang="en-US" sz="2800" b="1" dirty="0">
                <a:latin typeface="Arial Narrow" pitchFamily="34" charset="0"/>
              </a:rPr>
              <a:t>)</a:t>
            </a:r>
          </a:p>
        </p:txBody>
      </p:sp>
      <p:sp>
        <p:nvSpPr>
          <p:cNvPr id="13317" name="Text Box 5"/>
          <p:cNvSpPr txBox="1">
            <a:spLocks noChangeArrowheads="1"/>
          </p:cNvSpPr>
          <p:nvPr/>
        </p:nvSpPr>
        <p:spPr bwMode="auto">
          <a:xfrm>
            <a:off x="895350" y="4552950"/>
            <a:ext cx="7467600" cy="1373188"/>
          </a:xfrm>
          <a:prstGeom prst="rect">
            <a:avLst/>
          </a:prstGeom>
          <a:noFill/>
          <a:ln w="9525">
            <a:noFill/>
            <a:miter lim="800000"/>
            <a:headEnd/>
            <a:tailEnd/>
          </a:ln>
        </p:spPr>
        <p:txBody>
          <a:bodyPr>
            <a:spAutoFit/>
          </a:bodyPr>
          <a:lstStyle/>
          <a:p>
            <a:pPr marL="457200" indent="-457200">
              <a:spcBef>
                <a:spcPct val="50000"/>
              </a:spcBef>
              <a:buSzPct val="80000"/>
              <a:buFont typeface="Wingdings" pitchFamily="2" charset="2"/>
              <a:buChar char="ì"/>
            </a:pPr>
            <a:r>
              <a:rPr lang="en-US" sz="2800" b="1">
                <a:latin typeface="Arial Narrow" pitchFamily="34" charset="0"/>
              </a:rPr>
              <a:t>Penamaan polarisasi gelombang ditentukan oleh arah medan listrik E terhadap permukaan tanah (bumi)  </a:t>
            </a:r>
          </a:p>
        </p:txBody>
      </p:sp>
      <p:pic>
        <p:nvPicPr>
          <p:cNvPr id="5122" name="Picture 2" descr="D:\My Documents\Downloads\cgc.gif"/>
          <p:cNvPicPr>
            <a:picLocks noChangeAspect="1" noChangeArrowheads="1" noCrop="1"/>
          </p:cNvPicPr>
          <p:nvPr/>
        </p:nvPicPr>
        <p:blipFill>
          <a:blip r:embed="rId3"/>
          <a:srcRect/>
          <a:stretch>
            <a:fillRect/>
          </a:stretch>
        </p:blipFill>
        <p:spPr bwMode="auto">
          <a:xfrm>
            <a:off x="428596" y="285728"/>
            <a:ext cx="2500330" cy="192880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324100" y="781050"/>
            <a:ext cx="4800600" cy="704850"/>
          </a:xfrm>
          <a:prstGeom prst="rect">
            <a:avLst/>
          </a:prstGeom>
          <a:noFill/>
          <a:ln w="9525">
            <a:noFill/>
            <a:miter lim="800000"/>
            <a:headEnd/>
            <a:tailEnd/>
          </a:ln>
        </p:spPr>
        <p:txBody>
          <a:bodyPr anchor="ctr"/>
          <a:lstStyle/>
          <a:p>
            <a:pPr algn="ctr"/>
            <a:r>
              <a:rPr lang="en-US" sz="4000" b="1">
                <a:solidFill>
                  <a:srgbClr val="FF3399"/>
                </a:solidFill>
                <a:latin typeface="Arial Narrow" pitchFamily="34" charset="0"/>
              </a:rPr>
              <a:t>Macam-macam Polarisasi</a:t>
            </a:r>
            <a:endParaRPr lang="en-US" sz="4000">
              <a:solidFill>
                <a:srgbClr val="FF3399"/>
              </a:solidFill>
              <a:latin typeface="Arial Narrow" pitchFamily="34" charset="0"/>
            </a:endParaRPr>
          </a:p>
        </p:txBody>
      </p:sp>
      <p:sp>
        <p:nvSpPr>
          <p:cNvPr id="14339" name="Text Box 3"/>
          <p:cNvSpPr txBox="1">
            <a:spLocks noChangeArrowheads="1"/>
          </p:cNvSpPr>
          <p:nvPr/>
        </p:nvSpPr>
        <p:spPr bwMode="auto">
          <a:xfrm>
            <a:off x="342900" y="3551238"/>
            <a:ext cx="2190750" cy="946150"/>
          </a:xfrm>
          <a:prstGeom prst="rect">
            <a:avLst/>
          </a:prstGeom>
          <a:noFill/>
          <a:ln w="9525">
            <a:noFill/>
            <a:miter lim="800000"/>
            <a:headEnd/>
            <a:tailEnd/>
          </a:ln>
        </p:spPr>
        <p:txBody>
          <a:bodyPr>
            <a:spAutoFit/>
          </a:bodyPr>
          <a:lstStyle/>
          <a:p>
            <a:pPr algn="ctr">
              <a:spcBef>
                <a:spcPct val="50000"/>
              </a:spcBef>
            </a:pPr>
            <a:r>
              <a:rPr lang="en-US" sz="2800" b="1">
                <a:solidFill>
                  <a:schemeClr val="folHlink"/>
                </a:solidFill>
                <a:latin typeface="Arial Narrow" pitchFamily="34" charset="0"/>
              </a:rPr>
              <a:t>Polarisasi gelombang</a:t>
            </a:r>
          </a:p>
        </p:txBody>
      </p:sp>
      <p:sp>
        <p:nvSpPr>
          <p:cNvPr id="14340" name="AutoShape 4"/>
          <p:cNvSpPr>
            <a:spLocks/>
          </p:cNvSpPr>
          <p:nvPr/>
        </p:nvSpPr>
        <p:spPr bwMode="auto">
          <a:xfrm>
            <a:off x="2190750" y="2990850"/>
            <a:ext cx="304800" cy="1962150"/>
          </a:xfrm>
          <a:prstGeom prst="leftBrace">
            <a:avLst>
              <a:gd name="adj1" fmla="val 53646"/>
              <a:gd name="adj2" fmla="val 50000"/>
            </a:avLst>
          </a:prstGeom>
          <a:noFill/>
          <a:ln w="38100">
            <a:solidFill>
              <a:schemeClr val="folHlink"/>
            </a:solidFill>
            <a:round/>
            <a:headEnd/>
            <a:tailEnd/>
          </a:ln>
        </p:spPr>
        <p:txBody>
          <a:bodyPr wrap="none" anchor="ctr"/>
          <a:lstStyle/>
          <a:p>
            <a:pPr algn="ctr"/>
            <a:endParaRPr lang="en-US">
              <a:solidFill>
                <a:schemeClr val="folHlink"/>
              </a:solidFill>
            </a:endParaRPr>
          </a:p>
        </p:txBody>
      </p:sp>
      <p:sp>
        <p:nvSpPr>
          <p:cNvPr id="14341" name="Text Box 5"/>
          <p:cNvSpPr txBox="1">
            <a:spLocks noChangeArrowheads="1"/>
          </p:cNvSpPr>
          <p:nvPr/>
        </p:nvSpPr>
        <p:spPr bwMode="auto">
          <a:xfrm>
            <a:off x="2533650" y="2693988"/>
            <a:ext cx="1600200" cy="822325"/>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Polarisasi </a:t>
            </a:r>
            <a:r>
              <a:rPr lang="en-US" sz="2400" b="1">
                <a:solidFill>
                  <a:schemeClr val="hlink"/>
                </a:solidFill>
                <a:latin typeface="Arial Narrow" pitchFamily="34" charset="0"/>
              </a:rPr>
              <a:t>linier</a:t>
            </a:r>
          </a:p>
        </p:txBody>
      </p:sp>
      <p:sp>
        <p:nvSpPr>
          <p:cNvPr id="14342" name="Text Box 6"/>
          <p:cNvSpPr txBox="1">
            <a:spLocks noChangeArrowheads="1"/>
          </p:cNvSpPr>
          <p:nvPr/>
        </p:nvSpPr>
        <p:spPr bwMode="auto">
          <a:xfrm>
            <a:off x="2286000" y="4427538"/>
            <a:ext cx="1828800" cy="822325"/>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Polarisasi </a:t>
            </a:r>
            <a:r>
              <a:rPr lang="en-US" sz="2400" b="1">
                <a:solidFill>
                  <a:schemeClr val="hlink"/>
                </a:solidFill>
                <a:latin typeface="Arial Narrow" pitchFamily="34" charset="0"/>
              </a:rPr>
              <a:t>lingkaran</a:t>
            </a:r>
          </a:p>
        </p:txBody>
      </p:sp>
      <p:sp>
        <p:nvSpPr>
          <p:cNvPr id="14343" name="AutoShape 7"/>
          <p:cNvSpPr>
            <a:spLocks/>
          </p:cNvSpPr>
          <p:nvPr/>
        </p:nvSpPr>
        <p:spPr bwMode="auto">
          <a:xfrm>
            <a:off x="4152900" y="2438400"/>
            <a:ext cx="265113" cy="1257300"/>
          </a:xfrm>
          <a:prstGeom prst="leftBrace">
            <a:avLst>
              <a:gd name="adj1" fmla="val 39521"/>
              <a:gd name="adj2" fmla="val 50000"/>
            </a:avLst>
          </a:prstGeom>
          <a:noFill/>
          <a:ln w="38100">
            <a:solidFill>
              <a:schemeClr val="folHlink"/>
            </a:solidFill>
            <a:round/>
            <a:headEnd/>
            <a:tailEnd/>
          </a:ln>
        </p:spPr>
        <p:txBody>
          <a:bodyPr wrap="none" anchor="ctr"/>
          <a:lstStyle/>
          <a:p>
            <a:pPr algn="ctr"/>
            <a:endParaRPr lang="en-US">
              <a:solidFill>
                <a:schemeClr val="folHlink"/>
              </a:solidFill>
            </a:endParaRPr>
          </a:p>
        </p:txBody>
      </p:sp>
      <p:sp>
        <p:nvSpPr>
          <p:cNvPr id="14344" name="Text Box 8"/>
          <p:cNvSpPr txBox="1">
            <a:spLocks noChangeArrowheads="1"/>
          </p:cNvSpPr>
          <p:nvPr/>
        </p:nvSpPr>
        <p:spPr bwMode="auto">
          <a:xfrm>
            <a:off x="4248150" y="2046288"/>
            <a:ext cx="1600200" cy="822325"/>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Polarisasi </a:t>
            </a:r>
            <a:r>
              <a:rPr lang="en-US" sz="2400" b="1">
                <a:solidFill>
                  <a:schemeClr val="hlink"/>
                </a:solidFill>
                <a:latin typeface="Arial Narrow" pitchFamily="34" charset="0"/>
              </a:rPr>
              <a:t>horisontal</a:t>
            </a:r>
          </a:p>
        </p:txBody>
      </p:sp>
      <p:sp>
        <p:nvSpPr>
          <p:cNvPr id="14345" name="Text Box 9"/>
          <p:cNvSpPr txBox="1">
            <a:spLocks noChangeArrowheads="1"/>
          </p:cNvSpPr>
          <p:nvPr/>
        </p:nvSpPr>
        <p:spPr bwMode="auto">
          <a:xfrm>
            <a:off x="4057650" y="3036888"/>
            <a:ext cx="1905000" cy="822325"/>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Polarisasi </a:t>
            </a:r>
            <a:r>
              <a:rPr lang="en-US" sz="2400" b="1">
                <a:solidFill>
                  <a:schemeClr val="hlink"/>
                </a:solidFill>
                <a:latin typeface="Arial Narrow" pitchFamily="34" charset="0"/>
              </a:rPr>
              <a:t>vertikal</a:t>
            </a:r>
          </a:p>
        </p:txBody>
      </p:sp>
      <p:sp>
        <p:nvSpPr>
          <p:cNvPr id="14346" name="AutoShape 10"/>
          <p:cNvSpPr>
            <a:spLocks/>
          </p:cNvSpPr>
          <p:nvPr/>
        </p:nvSpPr>
        <p:spPr bwMode="auto">
          <a:xfrm>
            <a:off x="3886200" y="4171950"/>
            <a:ext cx="284163" cy="1333500"/>
          </a:xfrm>
          <a:prstGeom prst="leftBrace">
            <a:avLst>
              <a:gd name="adj1" fmla="val 39106"/>
              <a:gd name="adj2" fmla="val 50000"/>
            </a:avLst>
          </a:prstGeom>
          <a:noFill/>
          <a:ln w="38100">
            <a:solidFill>
              <a:schemeClr val="folHlink"/>
            </a:solidFill>
            <a:round/>
            <a:headEnd/>
            <a:tailEnd/>
          </a:ln>
        </p:spPr>
        <p:txBody>
          <a:bodyPr wrap="none" anchor="ctr"/>
          <a:lstStyle/>
          <a:p>
            <a:pPr algn="ctr"/>
            <a:endParaRPr lang="en-US">
              <a:solidFill>
                <a:schemeClr val="folHlink"/>
              </a:solidFill>
            </a:endParaRPr>
          </a:p>
        </p:txBody>
      </p:sp>
      <p:sp>
        <p:nvSpPr>
          <p:cNvPr id="14347" name="Text Box 11"/>
          <p:cNvSpPr txBox="1">
            <a:spLocks noChangeArrowheads="1"/>
          </p:cNvSpPr>
          <p:nvPr/>
        </p:nvSpPr>
        <p:spPr bwMode="auto">
          <a:xfrm>
            <a:off x="4191000" y="4979988"/>
            <a:ext cx="4210050" cy="762000"/>
          </a:xfrm>
          <a:prstGeom prst="rect">
            <a:avLst/>
          </a:prstGeom>
          <a:noFill/>
          <a:ln w="9525">
            <a:noFill/>
            <a:miter lim="800000"/>
            <a:headEnd/>
            <a:tailEnd/>
          </a:ln>
        </p:spPr>
        <p:txBody>
          <a:bodyPr>
            <a:spAutoFit/>
          </a:bodyPr>
          <a:lstStyle/>
          <a:p>
            <a:pPr>
              <a:spcBef>
                <a:spcPct val="50000"/>
              </a:spcBef>
            </a:pPr>
            <a:r>
              <a:rPr lang="en-US" sz="2200" b="1">
                <a:solidFill>
                  <a:schemeClr val="folHlink"/>
                </a:solidFill>
                <a:latin typeface="Arial Narrow" pitchFamily="34" charset="0"/>
              </a:rPr>
              <a:t>Polarisasi </a:t>
            </a:r>
            <a:r>
              <a:rPr lang="en-US" sz="2200" b="1">
                <a:solidFill>
                  <a:schemeClr val="hlink"/>
                </a:solidFill>
                <a:latin typeface="Arial Narrow" pitchFamily="34" charset="0"/>
              </a:rPr>
              <a:t>lingkaran tangan kiri</a:t>
            </a:r>
            <a:r>
              <a:rPr lang="en-US" sz="2200" b="1">
                <a:solidFill>
                  <a:schemeClr val="folHlink"/>
                </a:solidFill>
                <a:latin typeface="Arial Narrow" pitchFamily="34" charset="0"/>
              </a:rPr>
              <a:t> = </a:t>
            </a:r>
            <a:r>
              <a:rPr lang="en-US" sz="2200" b="1" i="1">
                <a:solidFill>
                  <a:schemeClr val="folHlink"/>
                </a:solidFill>
                <a:latin typeface="Arial Narrow" pitchFamily="34" charset="0"/>
              </a:rPr>
              <a:t>Left Hand Circular Polarized</a:t>
            </a:r>
            <a:r>
              <a:rPr lang="en-US" sz="2200" b="1">
                <a:solidFill>
                  <a:schemeClr val="folHlink"/>
                </a:solidFill>
                <a:latin typeface="Arial Narrow" pitchFamily="34" charset="0"/>
              </a:rPr>
              <a:t> (</a:t>
            </a:r>
            <a:r>
              <a:rPr lang="en-US" sz="2200" b="1" i="1">
                <a:solidFill>
                  <a:srgbClr val="E43657"/>
                </a:solidFill>
                <a:latin typeface="Arial Narrow" pitchFamily="34" charset="0"/>
              </a:rPr>
              <a:t>LHCP</a:t>
            </a:r>
            <a:r>
              <a:rPr lang="en-US" sz="2200" b="1">
                <a:solidFill>
                  <a:schemeClr val="folHlink"/>
                </a:solidFill>
                <a:latin typeface="Arial Narrow" pitchFamily="34" charset="0"/>
              </a:rPr>
              <a:t>)</a:t>
            </a:r>
          </a:p>
        </p:txBody>
      </p:sp>
      <p:sp>
        <p:nvSpPr>
          <p:cNvPr id="14348" name="Text Box 12"/>
          <p:cNvSpPr txBox="1">
            <a:spLocks noChangeArrowheads="1"/>
          </p:cNvSpPr>
          <p:nvPr/>
        </p:nvSpPr>
        <p:spPr bwMode="auto">
          <a:xfrm>
            <a:off x="4191000" y="3932238"/>
            <a:ext cx="4457700" cy="762000"/>
          </a:xfrm>
          <a:prstGeom prst="rect">
            <a:avLst/>
          </a:prstGeom>
          <a:noFill/>
          <a:ln w="9525">
            <a:noFill/>
            <a:miter lim="800000"/>
            <a:headEnd/>
            <a:tailEnd/>
          </a:ln>
        </p:spPr>
        <p:txBody>
          <a:bodyPr>
            <a:spAutoFit/>
          </a:bodyPr>
          <a:lstStyle/>
          <a:p>
            <a:pPr>
              <a:spcBef>
                <a:spcPct val="50000"/>
              </a:spcBef>
            </a:pPr>
            <a:r>
              <a:rPr lang="en-US" sz="2200" b="1">
                <a:solidFill>
                  <a:schemeClr val="folHlink"/>
                </a:solidFill>
                <a:latin typeface="Arial Narrow" pitchFamily="34" charset="0"/>
              </a:rPr>
              <a:t>Polarisasi </a:t>
            </a:r>
            <a:r>
              <a:rPr lang="en-US" sz="2200" b="1">
                <a:solidFill>
                  <a:schemeClr val="hlink"/>
                </a:solidFill>
                <a:latin typeface="Arial Narrow" pitchFamily="34" charset="0"/>
              </a:rPr>
              <a:t>lingkaran tangan kanan</a:t>
            </a:r>
            <a:r>
              <a:rPr lang="en-US" sz="2200" b="1">
                <a:solidFill>
                  <a:schemeClr val="folHlink"/>
                </a:solidFill>
                <a:latin typeface="Arial Narrow" pitchFamily="34" charset="0"/>
              </a:rPr>
              <a:t> = </a:t>
            </a:r>
            <a:r>
              <a:rPr lang="en-US" sz="2200" b="1" i="1">
                <a:solidFill>
                  <a:schemeClr val="folHlink"/>
                </a:solidFill>
                <a:latin typeface="Arial Narrow" pitchFamily="34" charset="0"/>
              </a:rPr>
              <a:t>Right Hand Circular Polarized</a:t>
            </a:r>
            <a:r>
              <a:rPr lang="en-US" sz="2200" b="1">
                <a:solidFill>
                  <a:schemeClr val="folHlink"/>
                </a:solidFill>
                <a:latin typeface="Arial Narrow" pitchFamily="34" charset="0"/>
              </a:rPr>
              <a:t> (</a:t>
            </a:r>
            <a:r>
              <a:rPr lang="en-US" sz="2200" b="1" i="1">
                <a:solidFill>
                  <a:srgbClr val="E43657"/>
                </a:solidFill>
                <a:latin typeface="Arial Narrow" pitchFamily="34" charset="0"/>
              </a:rPr>
              <a:t>RHCP</a:t>
            </a:r>
            <a:r>
              <a:rPr lang="en-US" sz="2200" b="1">
                <a:solidFill>
                  <a:schemeClr val="folHlink"/>
                </a:solidFill>
                <a:latin typeface="Arial Narrow" pitchFamily="34" charset="0"/>
              </a:rPr>
              <a:t>)</a:t>
            </a:r>
          </a:p>
        </p:txBody>
      </p:sp>
      <p:sp>
        <p:nvSpPr>
          <p:cNvPr id="14349" name="Text Box 13"/>
          <p:cNvSpPr txBox="1">
            <a:spLocks noChangeArrowheads="1"/>
          </p:cNvSpPr>
          <p:nvPr/>
        </p:nvSpPr>
        <p:spPr bwMode="auto">
          <a:xfrm>
            <a:off x="6229350" y="2503488"/>
            <a:ext cx="1581150" cy="822325"/>
          </a:xfrm>
          <a:prstGeom prst="rect">
            <a:avLst/>
          </a:prstGeom>
          <a:noFill/>
          <a:ln w="9525">
            <a:noFill/>
            <a:miter lim="800000"/>
            <a:headEnd/>
            <a:tailEnd/>
          </a:ln>
        </p:spPr>
        <p:txBody>
          <a:bodyPr>
            <a:spAutoFit/>
          </a:bodyPr>
          <a:lstStyle/>
          <a:p>
            <a:pPr algn="ctr">
              <a:spcBef>
                <a:spcPct val="50000"/>
              </a:spcBef>
            </a:pPr>
            <a:r>
              <a:rPr lang="en-US" sz="2400" b="1" dirty="0" err="1">
                <a:solidFill>
                  <a:schemeClr val="folHlink"/>
                </a:solidFill>
                <a:latin typeface="Arial Narrow" pitchFamily="34" charset="0"/>
              </a:rPr>
              <a:t>Polarisasi</a:t>
            </a:r>
            <a:r>
              <a:rPr lang="en-US" sz="2400" b="1" dirty="0">
                <a:solidFill>
                  <a:schemeClr val="folHlink"/>
                </a:solidFill>
                <a:latin typeface="Arial Narrow" pitchFamily="34" charset="0"/>
              </a:rPr>
              <a:t> </a:t>
            </a:r>
            <a:r>
              <a:rPr lang="en-US" sz="2400" b="1" dirty="0">
                <a:solidFill>
                  <a:schemeClr val="hlink"/>
                </a:solidFill>
                <a:latin typeface="Arial Narrow" pitchFamily="34" charset="0"/>
              </a:rPr>
              <a:t>miring</a:t>
            </a:r>
          </a:p>
        </p:txBody>
      </p:sp>
      <p:sp>
        <p:nvSpPr>
          <p:cNvPr id="14350" name="Line 14"/>
          <p:cNvSpPr>
            <a:spLocks noChangeShapeType="1"/>
          </p:cNvSpPr>
          <p:nvPr/>
        </p:nvSpPr>
        <p:spPr bwMode="auto">
          <a:xfrm>
            <a:off x="5753100" y="2514600"/>
            <a:ext cx="571500" cy="381000"/>
          </a:xfrm>
          <a:prstGeom prst="line">
            <a:avLst/>
          </a:prstGeom>
          <a:noFill/>
          <a:ln w="38100">
            <a:solidFill>
              <a:schemeClr val="folHlink"/>
            </a:solidFill>
            <a:round/>
            <a:headEnd/>
            <a:tailEnd type="triangle" w="med" len="med"/>
          </a:ln>
        </p:spPr>
        <p:txBody>
          <a:bodyPr wrap="none" anchor="ctr"/>
          <a:lstStyle/>
          <a:p>
            <a:endParaRPr lang="en-US"/>
          </a:p>
        </p:txBody>
      </p:sp>
      <p:sp>
        <p:nvSpPr>
          <p:cNvPr id="14351" name="Line 15"/>
          <p:cNvSpPr>
            <a:spLocks noChangeShapeType="1"/>
          </p:cNvSpPr>
          <p:nvPr/>
        </p:nvSpPr>
        <p:spPr bwMode="auto">
          <a:xfrm flipV="1">
            <a:off x="5848350" y="3048000"/>
            <a:ext cx="438150" cy="457200"/>
          </a:xfrm>
          <a:prstGeom prst="line">
            <a:avLst/>
          </a:prstGeom>
          <a:noFill/>
          <a:ln w="38100">
            <a:solidFill>
              <a:schemeClr val="folHlink"/>
            </a:solidFill>
            <a:round/>
            <a:headEnd/>
            <a:tailEnd type="triangle" w="med" len="med"/>
          </a:ln>
        </p:spPr>
        <p:txBody>
          <a:bodyPr wrap="none" anchor="ctr"/>
          <a:lstStyle/>
          <a:p>
            <a:endParaRPr lang="en-US"/>
          </a:p>
        </p:txBody>
      </p:sp>
      <p:pic>
        <p:nvPicPr>
          <p:cNvPr id="4098" name="Picture 2" descr="D:\My Documents\Downloads\face.gif"/>
          <p:cNvPicPr>
            <a:picLocks noChangeAspect="1" noChangeArrowheads="1" noCrop="1"/>
          </p:cNvPicPr>
          <p:nvPr/>
        </p:nvPicPr>
        <p:blipFill>
          <a:blip r:embed="rId2"/>
          <a:srcRect/>
          <a:stretch>
            <a:fillRect/>
          </a:stretch>
        </p:blipFill>
        <p:spPr bwMode="auto">
          <a:xfrm>
            <a:off x="857224" y="642918"/>
            <a:ext cx="1600200" cy="16954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000372"/>
            <a:ext cx="8305800" cy="3153540"/>
          </a:xfrm>
        </p:spPr>
        <p:txBody>
          <a:bodyPr>
            <a:noAutofit/>
          </a:bodyPr>
          <a:lstStyle/>
          <a:p>
            <a:pPr algn="ctr"/>
            <a:r>
              <a:rPr lang="en-US" sz="3200" dirty="0" err="1" smtClean="0"/>
              <a:t>Beberapa</a:t>
            </a:r>
            <a:r>
              <a:rPr lang="en-US" sz="3200" dirty="0" smtClean="0"/>
              <a:t> </a:t>
            </a:r>
            <a:r>
              <a:rPr lang="en-US" sz="3200" dirty="0" err="1" smtClean="0"/>
              <a:t>macam</a:t>
            </a:r>
            <a:r>
              <a:rPr lang="en-US" sz="3200" dirty="0" smtClean="0"/>
              <a:t> / </a:t>
            </a:r>
            <a:r>
              <a:rPr lang="en-US" sz="3200" dirty="0" err="1" smtClean="0"/>
              <a:t>jenis</a:t>
            </a:r>
            <a:r>
              <a:rPr lang="en-US" sz="3200" dirty="0" smtClean="0"/>
              <a:t> </a:t>
            </a:r>
            <a:r>
              <a:rPr lang="en-US" sz="3200" dirty="0" err="1" smtClean="0"/>
              <a:t>polarisasi</a:t>
            </a:r>
            <a:r>
              <a:rPr lang="en-US" sz="3200" dirty="0" smtClean="0"/>
              <a:t>: </a:t>
            </a:r>
            <a:r>
              <a:rPr lang="en-US" sz="3200" dirty="0" err="1" smtClean="0"/>
              <a:t>polarisasi</a:t>
            </a:r>
            <a:r>
              <a:rPr lang="en-US" sz="3200" dirty="0" smtClean="0"/>
              <a:t> linear, </a:t>
            </a:r>
            <a:r>
              <a:rPr lang="en-US" sz="3200" dirty="0" err="1" smtClean="0"/>
              <a:t>polarisasi</a:t>
            </a:r>
            <a:r>
              <a:rPr lang="en-US" sz="3200" dirty="0" smtClean="0"/>
              <a:t> </a:t>
            </a:r>
            <a:r>
              <a:rPr lang="en-US" sz="3200" dirty="0" err="1" smtClean="0"/>
              <a:t>melingkar</a:t>
            </a:r>
            <a:r>
              <a:rPr lang="en-US" sz="3200" dirty="0" smtClean="0"/>
              <a:t>, </a:t>
            </a:r>
            <a:r>
              <a:rPr lang="en-US" sz="3200" dirty="0" err="1" smtClean="0"/>
              <a:t>polarisasi</a:t>
            </a:r>
            <a:r>
              <a:rPr lang="en-US" sz="3200" dirty="0" smtClean="0"/>
              <a:t> </a:t>
            </a:r>
            <a:r>
              <a:rPr lang="en-US" sz="3200" dirty="0" err="1" smtClean="0"/>
              <a:t>ellips</a:t>
            </a:r>
            <a:r>
              <a:rPr lang="en-US" sz="3200" dirty="0" smtClean="0"/>
              <a:t>. </a:t>
            </a:r>
            <a:r>
              <a:rPr lang="en-US" sz="3200" dirty="0" err="1" smtClean="0"/>
              <a:t>Gelombang</a:t>
            </a:r>
            <a:r>
              <a:rPr lang="en-US" sz="3200" dirty="0" smtClean="0"/>
              <a:t> </a:t>
            </a:r>
            <a:r>
              <a:rPr lang="en-US" sz="3200" dirty="0" err="1" smtClean="0"/>
              <a:t>dengan</a:t>
            </a:r>
            <a:r>
              <a:rPr lang="en-US" sz="3200" dirty="0" smtClean="0"/>
              <a:t> </a:t>
            </a:r>
            <a:r>
              <a:rPr lang="en-US" sz="3200" dirty="0" err="1" smtClean="0"/>
              <a:t>polarisasi</a:t>
            </a:r>
            <a:r>
              <a:rPr lang="en-US" sz="3200" dirty="0" smtClean="0"/>
              <a:t> </a:t>
            </a:r>
            <a:r>
              <a:rPr lang="en-US" sz="3200" dirty="0" err="1" smtClean="0"/>
              <a:t>melingkar</a:t>
            </a:r>
            <a:r>
              <a:rPr lang="en-US" sz="3200" dirty="0" smtClean="0"/>
              <a:t> </a:t>
            </a:r>
            <a:r>
              <a:rPr lang="en-US" sz="3200" dirty="0" err="1" smtClean="0"/>
              <a:t>dan</a:t>
            </a:r>
            <a:r>
              <a:rPr lang="en-US" sz="3200" dirty="0" smtClean="0"/>
              <a:t> </a:t>
            </a:r>
            <a:r>
              <a:rPr lang="en-US" sz="3200" dirty="0" err="1" smtClean="0"/>
              <a:t>polarisasi</a:t>
            </a:r>
            <a:r>
              <a:rPr lang="en-US" sz="3200" dirty="0" smtClean="0"/>
              <a:t> </a:t>
            </a:r>
            <a:r>
              <a:rPr lang="en-US" sz="3200" dirty="0" err="1" smtClean="0"/>
              <a:t>ellips</a:t>
            </a:r>
            <a:r>
              <a:rPr lang="en-US" sz="3200" dirty="0" smtClean="0"/>
              <a:t> </a:t>
            </a:r>
            <a:r>
              <a:rPr lang="en-US" sz="3200" dirty="0" err="1" smtClean="0"/>
              <a:t>dapat</a:t>
            </a:r>
            <a:r>
              <a:rPr lang="en-US" sz="3200" dirty="0" smtClean="0"/>
              <a:t> </a:t>
            </a:r>
            <a:r>
              <a:rPr lang="en-US" sz="3200" dirty="0" err="1" smtClean="0"/>
              <a:t>diuraikan</a:t>
            </a:r>
            <a:r>
              <a:rPr lang="en-US" sz="3200" dirty="0" smtClean="0"/>
              <a:t> </a:t>
            </a:r>
            <a:r>
              <a:rPr lang="en-US" sz="3200" dirty="0" err="1" smtClean="0"/>
              <a:t>menjadi</a:t>
            </a:r>
            <a:r>
              <a:rPr lang="en-US" sz="3200" dirty="0" smtClean="0"/>
              <a:t> 2 </a:t>
            </a:r>
            <a:r>
              <a:rPr lang="en-US" sz="3200" dirty="0" err="1" smtClean="0"/>
              <a:t>gelombang</a:t>
            </a:r>
            <a:r>
              <a:rPr lang="en-US" sz="3200" dirty="0" smtClean="0"/>
              <a:t> </a:t>
            </a:r>
            <a:r>
              <a:rPr lang="en-US" sz="3200" dirty="0" err="1" smtClean="0"/>
              <a:t>dengan</a:t>
            </a:r>
            <a:r>
              <a:rPr lang="en-US" sz="3200" dirty="0" smtClean="0"/>
              <a:t> </a:t>
            </a:r>
            <a:r>
              <a:rPr lang="en-US" sz="3200" dirty="0" err="1" smtClean="0"/>
              <a:t>polarisasi</a:t>
            </a:r>
            <a:r>
              <a:rPr lang="en-US" sz="3200" dirty="0" smtClean="0"/>
              <a:t> </a:t>
            </a:r>
            <a:r>
              <a:rPr lang="en-US" sz="3200" dirty="0" err="1" smtClean="0"/>
              <a:t>tegak</a:t>
            </a:r>
            <a:r>
              <a:rPr lang="en-US" sz="3200" dirty="0" smtClean="0"/>
              <a:t> </a:t>
            </a:r>
            <a:r>
              <a:rPr lang="en-US" sz="3200" dirty="0" err="1" smtClean="0"/>
              <a:t>lurus</a:t>
            </a:r>
            <a:r>
              <a:rPr lang="en-US" sz="3200" dirty="0" smtClean="0"/>
              <a:t>. </a:t>
            </a:r>
            <a:r>
              <a:rPr lang="en-US" sz="3200" dirty="0" err="1" smtClean="0"/>
              <a:t>Polarisasi</a:t>
            </a:r>
            <a:r>
              <a:rPr lang="en-US" sz="3200" dirty="0" smtClean="0"/>
              <a:t> linear </a:t>
            </a:r>
            <a:r>
              <a:rPr lang="en-US" sz="3200" dirty="0" err="1" smtClean="0"/>
              <a:t>terjadi</a:t>
            </a:r>
            <a:r>
              <a:rPr lang="en-US" sz="3200" dirty="0" smtClean="0"/>
              <a:t> </a:t>
            </a:r>
            <a:r>
              <a:rPr lang="en-US" sz="3200" dirty="0" err="1" smtClean="0"/>
              <a:t>ketika</a:t>
            </a:r>
            <a:r>
              <a:rPr lang="en-US" sz="3200" dirty="0" smtClean="0"/>
              <a:t> </a:t>
            </a:r>
            <a:r>
              <a:rPr lang="en-US" sz="3200" dirty="0" err="1" smtClean="0"/>
              <a:t>cahaya</a:t>
            </a:r>
            <a:r>
              <a:rPr lang="en-US" sz="3200" dirty="0" smtClean="0"/>
              <a:t> </a:t>
            </a:r>
            <a:r>
              <a:rPr lang="en-US" sz="3200" dirty="0" err="1" smtClean="0"/>
              <a:t>merambat</a:t>
            </a:r>
            <a:r>
              <a:rPr lang="en-US" sz="3200" dirty="0" smtClean="0"/>
              <a:t> </a:t>
            </a:r>
            <a:r>
              <a:rPr lang="en-US" sz="3200" dirty="0" err="1" smtClean="0"/>
              <a:t>hanya</a:t>
            </a:r>
            <a:r>
              <a:rPr lang="en-US" sz="3200" dirty="0" smtClean="0"/>
              <a:t> </a:t>
            </a:r>
            <a:r>
              <a:rPr lang="en-US" sz="3200" dirty="0" err="1" smtClean="0"/>
              <a:t>dengan</a:t>
            </a:r>
            <a:r>
              <a:rPr lang="en-US" sz="3200" dirty="0" smtClean="0"/>
              <a:t> </a:t>
            </a:r>
            <a:r>
              <a:rPr lang="en-US" sz="3200" dirty="0" err="1" smtClean="0"/>
              <a:t>satu</a:t>
            </a:r>
            <a:r>
              <a:rPr lang="en-US" sz="3200" dirty="0" smtClean="0"/>
              <a:t> </a:t>
            </a:r>
            <a:r>
              <a:rPr lang="en-US" sz="3200" dirty="0" err="1" smtClean="0"/>
              <a:t>arah</a:t>
            </a:r>
            <a:r>
              <a:rPr lang="en-US" sz="3200" dirty="0" smtClean="0"/>
              <a:t> yang </a:t>
            </a:r>
            <a:r>
              <a:rPr lang="en-US" sz="3200" dirty="0" err="1" smtClean="0"/>
              <a:t>tegak</a:t>
            </a:r>
            <a:r>
              <a:rPr lang="en-US" sz="3200" dirty="0" smtClean="0"/>
              <a:t> </a:t>
            </a:r>
            <a:r>
              <a:rPr lang="en-US" sz="3200" dirty="0" err="1" smtClean="0"/>
              <a:t>lurus</a:t>
            </a:r>
            <a:r>
              <a:rPr lang="en-US" sz="3200" dirty="0" smtClean="0"/>
              <a:t> </a:t>
            </a:r>
            <a:r>
              <a:rPr lang="en-US" sz="3200" dirty="0" err="1" smtClean="0"/>
              <a:t>terhadap</a:t>
            </a:r>
            <a:r>
              <a:rPr lang="en-US" sz="3200" dirty="0" smtClean="0"/>
              <a:t> </a:t>
            </a:r>
            <a:r>
              <a:rPr lang="en-US" sz="3200" dirty="0" err="1" smtClean="0"/>
              <a:t>arah</a:t>
            </a:r>
            <a:r>
              <a:rPr lang="en-US" sz="3200" dirty="0" smtClean="0"/>
              <a:t> </a:t>
            </a:r>
            <a:r>
              <a:rPr lang="en-US" sz="3200" dirty="0" err="1" smtClean="0"/>
              <a:t>rambatan</a:t>
            </a:r>
            <a:r>
              <a:rPr lang="en-US" sz="3200" dirty="0" smtClean="0"/>
              <a:t> </a:t>
            </a:r>
            <a:r>
              <a:rPr lang="en-US" sz="3200" dirty="0" err="1" smtClean="0"/>
              <a:t>atau</a:t>
            </a:r>
            <a:r>
              <a:rPr lang="en-US" sz="3200" dirty="0" smtClean="0"/>
              <a:t> </a:t>
            </a:r>
            <a:r>
              <a:rPr lang="en-US" sz="3200" dirty="0" err="1" smtClean="0"/>
              <a:t>bidang</a:t>
            </a:r>
            <a:r>
              <a:rPr lang="en-US" sz="3200" dirty="0" smtClean="0"/>
              <a:t> </a:t>
            </a:r>
            <a:r>
              <a:rPr lang="en-US" sz="3200" dirty="0" err="1" smtClean="0"/>
              <a:t>medan</a:t>
            </a:r>
            <a:r>
              <a:rPr lang="en-US" sz="3200" dirty="0" smtClean="0"/>
              <a:t> </a:t>
            </a:r>
            <a:r>
              <a:rPr lang="en-US" sz="3200" dirty="0" err="1" smtClean="0"/>
              <a:t>listriknya</a:t>
            </a:r>
            <a:r>
              <a:rPr lang="en-US" sz="3200" dirty="0" smtClean="0"/>
              <a:t>.</a:t>
            </a:r>
            <a:endParaRPr lang="en-US" sz="3200" dirty="0"/>
          </a:p>
        </p:txBody>
      </p:sp>
      <p:pic>
        <p:nvPicPr>
          <p:cNvPr id="3" name="Picture 3" descr="D:\My Documents\Downloads\female-bear-flowers.gif"/>
          <p:cNvPicPr>
            <a:picLocks noChangeAspect="1" noChangeArrowheads="1" noCrop="1"/>
          </p:cNvPicPr>
          <p:nvPr/>
        </p:nvPicPr>
        <p:blipFill>
          <a:blip r:embed="rId2"/>
          <a:srcRect/>
          <a:stretch>
            <a:fillRect/>
          </a:stretch>
        </p:blipFill>
        <p:spPr bwMode="auto">
          <a:xfrm>
            <a:off x="7072330" y="571480"/>
            <a:ext cx="1552575" cy="150019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728" y="0"/>
            <a:ext cx="6429420" cy="6572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t>(f) Polarisasi Gelombang </a:t>
            </a:r>
            <a:endParaRPr lang="id-ID" dirty="0" smtClean="0"/>
          </a:p>
          <a:p>
            <a:r>
              <a:rPr lang="id-ID" dirty="0" smtClean="0"/>
              <a:t>Pemantulan, pembiasan, difraksi, dan interferensi dapat terjadi pada gelombang tali (satu dimensi), gelombang permukaan air (dua dimensi), gelombang bunyi dan gelombang cahaya (tiga dimensi). Gelombang tali, gelombang permukaan air, dan gelombang cahaya adalah gelombang transversal, sedangkan gelombang bunyi adalah gelombang longitudinal. Nah, ada satu sifat gelombang yang hanya dapat terjadi pada gelombang transversal, yaitu </a:t>
            </a:r>
            <a:r>
              <a:rPr lang="id-ID" b="1" i="1" dirty="0" smtClean="0"/>
              <a:t>polarisasi</a:t>
            </a:r>
            <a:r>
              <a:rPr lang="id-ID" dirty="0" smtClean="0"/>
              <a:t>. Jadi, polarisasi gelombang </a:t>
            </a:r>
            <a:r>
              <a:rPr lang="id-ID" i="1" dirty="0" smtClean="0"/>
              <a:t>tidak</a:t>
            </a:r>
            <a:r>
              <a:rPr lang="id-ID" dirty="0" smtClean="0"/>
              <a:t> dapat terjadi pada gelombang longitudinal, misalnya pada gelombang bunyi.</a:t>
            </a:r>
          </a:p>
          <a:p>
            <a:r>
              <a:rPr lang="id-ID" dirty="0" smtClean="0"/>
              <a:t>Fenomena polarisasi cahaya ditemukan oleh Erasmus Bhartolinus pada tahun 1969. Dalam fenomena polarisasi cahaya, cahaya alami yang getarannya ke segala arah tetapi tegak lurus terhadap arah merambatnya (gelombang transversal) ketika melewati filter polarisasi, getaran horizontal diserap  sedang getaran vertikal diserap sebagian (lihat Gambar 1.25). Cahaya alami yang getarannya ke segala arah di sebut </a:t>
            </a:r>
            <a:r>
              <a:rPr lang="id-ID" i="1" dirty="0" smtClean="0"/>
              <a:t>cahaya tak terpolarisasi</a:t>
            </a:r>
            <a:r>
              <a:rPr lang="id-ID" dirty="0" smtClean="0"/>
              <a:t>, sedang cahaya yang melewati polaroid hanya memiliki getaran pada satu arah saja, yaitu arah vertikal, disebut </a:t>
            </a:r>
            <a:r>
              <a:rPr lang="id-ID" i="1" dirty="0" smtClean="0"/>
              <a:t>cahaya terpolarisasi linear</a:t>
            </a:r>
            <a:r>
              <a:rPr lang="id-ID" dirty="0" smtClean="0"/>
              <a:t>.</a:t>
            </a:r>
            <a:endParaRPr lang="id-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571480"/>
            <a:ext cx="8643998" cy="6072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smtClean="0"/>
          </a:p>
          <a:p>
            <a:endParaRPr lang="id-ID" dirty="0" smtClean="0"/>
          </a:p>
          <a:p>
            <a:r>
              <a:rPr lang="id-ID" b="1" i="1" dirty="0" smtClean="0"/>
              <a:t>Mengapa polarisasi hanya terjadi pada gelombang transversal</a:t>
            </a:r>
            <a:r>
              <a:rPr lang="id-ID" b="1" dirty="0" smtClean="0"/>
              <a:t>?</a:t>
            </a:r>
            <a:endParaRPr lang="id-ID" dirty="0" smtClean="0"/>
          </a:p>
          <a:p>
            <a:r>
              <a:rPr lang="id-ID" dirty="0" smtClean="0"/>
              <a:t>Ide polarisasi gelombang dengan mudah dapat kita pahami dengan memperhatikan secara seksama suatu gelombang transversal pada tali ketika melewati sebuah celah. Dari penjelasan sebelumnya dapat kita nyatakan bahwa suatu gelombang terpolarisasi linear bila getaran dari gelombang tersebut selalu terjadi dalam satu arah saja. Arah ini disebut </a:t>
            </a:r>
            <a:r>
              <a:rPr lang="id-ID" b="1" dirty="0" smtClean="0"/>
              <a:t>arah polarisasi</a:t>
            </a:r>
            <a:r>
              <a:rPr lang="id-ID" dirty="0" smtClean="0"/>
              <a:t>. Untuk mengamati polarisasi ini, marilah kita ikat seutas tali pada titik O di dinding, kemudian masukkan ujung tali lain, yaitu ujung A ke sebuah celah, seperti pada gambar 1.26. Pasang celah dalam posisi vertikal, kemudian getarkan ujung tali di A sehingga gelombang transversal yang merambat dari A dapat menembus celah, dan sampai di titik O. Ubahlah posisi celah menjadi horisontal, kemudian getarkan kembali ujung tali A secara vertikal. Hasil pengamatan menunjukkan bahwa gelombang vertikal tidak dapat menembus celah (tampak tidak ada gelombang diantara celah dan titik O). Jika kemudian tali di titik A digetarkan berputar, artinya digetarkan ke segala arah dan celah dipasang vertikal, apa yang terjadi? Ternyata,  gelombang dapat menembus celah dengan arah getaran gelombang yang sama dengan arah posisi celah, yaitu arah vertikal. Apa yang dapat Anda pahami dari peristiwa tersebut?</a:t>
            </a:r>
          </a:p>
          <a:p>
            <a:r>
              <a:rPr lang="id-ID" dirty="0" smtClean="0"/>
              <a:t>	</a:t>
            </a:r>
            <a:endParaRPr lang="id-ID" dirty="0"/>
          </a:p>
        </p:txBody>
      </p:sp>
      <p:pic>
        <p:nvPicPr>
          <p:cNvPr id="4" name="Picture 3" descr="Polarisasi"/>
          <p:cNvPicPr/>
          <p:nvPr/>
        </p:nvPicPr>
        <p:blipFill>
          <a:blip r:embed="rId2"/>
          <a:srcRect/>
          <a:stretch>
            <a:fillRect/>
          </a:stretch>
        </p:blipFill>
        <p:spPr bwMode="auto">
          <a:xfrm>
            <a:off x="7286644" y="0"/>
            <a:ext cx="2333625" cy="1638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My Documents\Downloads\gdgd.gif"/>
          <p:cNvPicPr>
            <a:picLocks noChangeAspect="1" noChangeArrowheads="1" noCrop="1"/>
          </p:cNvPicPr>
          <p:nvPr/>
        </p:nvPicPr>
        <p:blipFill>
          <a:blip r:embed="rId2"/>
          <a:srcRect/>
          <a:stretch>
            <a:fillRect/>
          </a:stretch>
        </p:blipFill>
        <p:spPr bwMode="auto">
          <a:xfrm>
            <a:off x="285720" y="1500174"/>
            <a:ext cx="2643206" cy="3833816"/>
          </a:xfrm>
          <a:prstGeom prst="rect">
            <a:avLst/>
          </a:prstGeom>
          <a:noFill/>
        </p:spPr>
      </p:pic>
      <p:sp>
        <p:nvSpPr>
          <p:cNvPr id="8194" name="Rectangle 8"/>
          <p:cNvSpPr>
            <a:spLocks noChangeArrowheads="1"/>
          </p:cNvSpPr>
          <p:nvPr/>
        </p:nvSpPr>
        <p:spPr bwMode="auto">
          <a:xfrm>
            <a:off x="2928926" y="1857364"/>
            <a:ext cx="5181600" cy="3600450"/>
          </a:xfrm>
          <a:prstGeom prst="rect">
            <a:avLst/>
          </a:prstGeom>
          <a:noFill/>
          <a:ln w="19050">
            <a:solidFill>
              <a:schemeClr val="folHlink"/>
            </a:solidFill>
            <a:miter lim="800000"/>
            <a:headEnd/>
            <a:tailEnd/>
          </a:ln>
        </p:spPr>
        <p:txBody>
          <a:bodyPr wrap="none" anchor="ctr"/>
          <a:lstStyle/>
          <a:p>
            <a:endParaRPr lang="id-ID"/>
          </a:p>
        </p:txBody>
      </p:sp>
      <p:sp>
        <p:nvSpPr>
          <p:cNvPr id="8195" name="Rectangle 2"/>
          <p:cNvSpPr>
            <a:spLocks noChangeArrowheads="1"/>
          </p:cNvSpPr>
          <p:nvPr/>
        </p:nvSpPr>
        <p:spPr bwMode="auto">
          <a:xfrm>
            <a:off x="1857356" y="714356"/>
            <a:ext cx="6096000" cy="704850"/>
          </a:xfrm>
          <a:prstGeom prst="rect">
            <a:avLst/>
          </a:prstGeom>
          <a:noFill/>
          <a:ln w="9525">
            <a:noFill/>
            <a:miter lim="800000"/>
            <a:headEnd/>
            <a:tailEnd/>
          </a:ln>
        </p:spPr>
        <p:txBody>
          <a:bodyPr anchor="ctr"/>
          <a:lstStyle/>
          <a:p>
            <a:pPr algn="ctr"/>
            <a:r>
              <a:rPr lang="en-US" sz="3600" b="1" dirty="0" err="1">
                <a:solidFill>
                  <a:srgbClr val="FF3399"/>
                </a:solidFill>
                <a:latin typeface="Arial Narrow" pitchFamily="34" charset="0"/>
              </a:rPr>
              <a:t>Sifat</a:t>
            </a:r>
            <a:r>
              <a:rPr lang="en-US" sz="3600" b="1" dirty="0">
                <a:solidFill>
                  <a:srgbClr val="FF3399"/>
                </a:solidFill>
                <a:latin typeface="Arial Narrow" pitchFamily="34" charset="0"/>
              </a:rPr>
              <a:t> </a:t>
            </a:r>
            <a:r>
              <a:rPr lang="en-US" sz="3600" b="1" dirty="0" err="1">
                <a:solidFill>
                  <a:srgbClr val="FF3399"/>
                </a:solidFill>
                <a:latin typeface="Arial Narrow" pitchFamily="34" charset="0"/>
              </a:rPr>
              <a:t>gelombang</a:t>
            </a:r>
            <a:r>
              <a:rPr lang="en-US" sz="3600" b="1" dirty="0">
                <a:solidFill>
                  <a:srgbClr val="FF3399"/>
                </a:solidFill>
                <a:latin typeface="Arial Narrow" pitchFamily="34" charset="0"/>
              </a:rPr>
              <a:t> </a:t>
            </a:r>
            <a:r>
              <a:rPr lang="en-US" sz="3600" b="1" dirty="0" err="1">
                <a:solidFill>
                  <a:srgbClr val="FF3399"/>
                </a:solidFill>
                <a:latin typeface="Arial Narrow" pitchFamily="34" charset="0"/>
              </a:rPr>
              <a:t>elektromagnetik</a:t>
            </a:r>
            <a:r>
              <a:rPr lang="en-US" sz="3600" b="1" dirty="0">
                <a:solidFill>
                  <a:srgbClr val="FF3399"/>
                </a:solidFill>
                <a:latin typeface="Arial Narrow" pitchFamily="34" charset="0"/>
              </a:rPr>
              <a:t> </a:t>
            </a:r>
            <a:endParaRPr lang="en-US" sz="3600" dirty="0">
              <a:solidFill>
                <a:srgbClr val="FF3399"/>
              </a:solidFill>
              <a:latin typeface="Arial Narrow" pitchFamily="34" charset="0"/>
            </a:endParaRPr>
          </a:p>
        </p:txBody>
      </p:sp>
      <p:sp>
        <p:nvSpPr>
          <p:cNvPr id="8196" name="Text Box 3"/>
          <p:cNvSpPr txBox="1">
            <a:spLocks noChangeArrowheads="1"/>
          </p:cNvSpPr>
          <p:nvPr/>
        </p:nvSpPr>
        <p:spPr bwMode="auto">
          <a:xfrm>
            <a:off x="3286116" y="2071678"/>
            <a:ext cx="3886200" cy="579438"/>
          </a:xfrm>
          <a:prstGeom prst="rect">
            <a:avLst/>
          </a:prstGeom>
          <a:noFill/>
          <a:ln w="9525">
            <a:noFill/>
            <a:miter lim="800000"/>
            <a:headEnd/>
            <a:tailEnd/>
          </a:ln>
        </p:spPr>
        <p:txBody>
          <a:bodyPr>
            <a:spAutoFit/>
          </a:bodyPr>
          <a:lstStyle/>
          <a:p>
            <a:pPr marL="457200" indent="-457200">
              <a:spcBef>
                <a:spcPct val="50000"/>
              </a:spcBef>
              <a:buSzPct val="85000"/>
              <a:buFont typeface="Wingdings" pitchFamily="2" charset="2"/>
              <a:buChar char="ì"/>
            </a:pPr>
            <a:r>
              <a:rPr lang="en-US" sz="3200" b="1" dirty="0" err="1">
                <a:solidFill>
                  <a:schemeClr val="folHlink"/>
                </a:solidFill>
                <a:latin typeface="Arial Narrow" pitchFamily="34" charset="0"/>
              </a:rPr>
              <a:t>Pantulan</a:t>
            </a:r>
            <a:r>
              <a:rPr lang="en-US" sz="3200" b="1" dirty="0">
                <a:solidFill>
                  <a:schemeClr val="folHlink"/>
                </a:solidFill>
                <a:latin typeface="Arial Narrow" pitchFamily="34" charset="0"/>
              </a:rPr>
              <a:t> (</a:t>
            </a:r>
            <a:r>
              <a:rPr lang="en-US" sz="3200" b="1" dirty="0" err="1">
                <a:solidFill>
                  <a:schemeClr val="folHlink"/>
                </a:solidFill>
                <a:latin typeface="Arial Narrow" pitchFamily="34" charset="0"/>
              </a:rPr>
              <a:t>Refleksi</a:t>
            </a:r>
            <a:r>
              <a:rPr lang="en-US" sz="3200" b="1" dirty="0">
                <a:solidFill>
                  <a:schemeClr val="folHlink"/>
                </a:solidFill>
                <a:latin typeface="Arial Narrow" pitchFamily="34" charset="0"/>
              </a:rPr>
              <a:t>)</a:t>
            </a:r>
          </a:p>
        </p:txBody>
      </p:sp>
      <p:sp>
        <p:nvSpPr>
          <p:cNvPr id="8197" name="Text Box 4"/>
          <p:cNvSpPr txBox="1">
            <a:spLocks noChangeArrowheads="1"/>
          </p:cNvSpPr>
          <p:nvPr/>
        </p:nvSpPr>
        <p:spPr bwMode="auto">
          <a:xfrm>
            <a:off x="3286132" y="2671762"/>
            <a:ext cx="4095750" cy="579438"/>
          </a:xfrm>
          <a:prstGeom prst="rect">
            <a:avLst/>
          </a:prstGeom>
          <a:noFill/>
          <a:ln w="9525">
            <a:noFill/>
            <a:miter lim="800000"/>
            <a:headEnd/>
            <a:tailEnd/>
          </a:ln>
        </p:spPr>
        <p:txBody>
          <a:bodyPr>
            <a:spAutoFit/>
          </a:bodyPr>
          <a:lstStyle/>
          <a:p>
            <a:pPr marL="400050" indent="-400050">
              <a:spcBef>
                <a:spcPct val="50000"/>
              </a:spcBef>
              <a:buSzPct val="85000"/>
              <a:buFont typeface="Wingdings" pitchFamily="2" charset="2"/>
              <a:buChar char="ì"/>
            </a:pPr>
            <a:r>
              <a:rPr lang="en-US" sz="3200" b="1">
                <a:solidFill>
                  <a:schemeClr val="folHlink"/>
                </a:solidFill>
                <a:latin typeface="Arial Narrow" pitchFamily="34" charset="0"/>
              </a:rPr>
              <a:t>Pembiasan (Refraksi)</a:t>
            </a:r>
          </a:p>
        </p:txBody>
      </p:sp>
      <p:sp>
        <p:nvSpPr>
          <p:cNvPr id="8198" name="Text Box 5"/>
          <p:cNvSpPr txBox="1">
            <a:spLocks noChangeArrowheads="1"/>
          </p:cNvSpPr>
          <p:nvPr/>
        </p:nvSpPr>
        <p:spPr bwMode="auto">
          <a:xfrm>
            <a:off x="3228982" y="3281362"/>
            <a:ext cx="4648200" cy="579438"/>
          </a:xfrm>
          <a:prstGeom prst="rect">
            <a:avLst/>
          </a:prstGeom>
          <a:noFill/>
          <a:ln w="9525">
            <a:noFill/>
            <a:miter lim="800000"/>
            <a:headEnd/>
            <a:tailEnd/>
          </a:ln>
        </p:spPr>
        <p:txBody>
          <a:bodyPr>
            <a:spAutoFit/>
          </a:bodyPr>
          <a:lstStyle/>
          <a:p>
            <a:pPr marL="457200" indent="-457200">
              <a:spcBef>
                <a:spcPct val="50000"/>
              </a:spcBef>
              <a:buSzPct val="85000"/>
              <a:buFont typeface="Wingdings" pitchFamily="2" charset="2"/>
              <a:buChar char="ì"/>
            </a:pPr>
            <a:r>
              <a:rPr lang="en-US" sz="3200" b="1">
                <a:solidFill>
                  <a:schemeClr val="folHlink"/>
                </a:solidFill>
                <a:latin typeface="Arial Narrow" pitchFamily="34" charset="0"/>
              </a:rPr>
              <a:t>Pembelokan (Difraksi)</a:t>
            </a:r>
          </a:p>
        </p:txBody>
      </p:sp>
      <p:sp>
        <p:nvSpPr>
          <p:cNvPr id="8199" name="Text Box 6"/>
          <p:cNvSpPr txBox="1">
            <a:spLocks noChangeArrowheads="1"/>
          </p:cNvSpPr>
          <p:nvPr/>
        </p:nvSpPr>
        <p:spPr bwMode="auto">
          <a:xfrm>
            <a:off x="3286132" y="4519612"/>
            <a:ext cx="4305300" cy="579438"/>
          </a:xfrm>
          <a:prstGeom prst="rect">
            <a:avLst/>
          </a:prstGeom>
          <a:noFill/>
          <a:ln w="9525">
            <a:noFill/>
            <a:miter lim="800000"/>
            <a:headEnd/>
            <a:tailEnd/>
          </a:ln>
        </p:spPr>
        <p:txBody>
          <a:bodyPr>
            <a:spAutoFit/>
          </a:bodyPr>
          <a:lstStyle/>
          <a:p>
            <a:pPr marL="457200" indent="-457200">
              <a:spcBef>
                <a:spcPct val="50000"/>
              </a:spcBef>
              <a:buSzPct val="85000"/>
              <a:buFont typeface="Wingdings" pitchFamily="2" charset="2"/>
              <a:buChar char="ì"/>
            </a:pPr>
            <a:r>
              <a:rPr lang="en-US" sz="3200" b="1">
                <a:solidFill>
                  <a:schemeClr val="folHlink"/>
                </a:solidFill>
                <a:latin typeface="Arial Narrow" pitchFamily="34" charset="0"/>
              </a:rPr>
              <a:t>P o l a r i s a s i</a:t>
            </a:r>
          </a:p>
        </p:txBody>
      </p:sp>
      <p:sp>
        <p:nvSpPr>
          <p:cNvPr id="8200" name="Text Box 7"/>
          <p:cNvSpPr txBox="1">
            <a:spLocks noChangeArrowheads="1"/>
          </p:cNvSpPr>
          <p:nvPr/>
        </p:nvSpPr>
        <p:spPr bwMode="auto">
          <a:xfrm>
            <a:off x="3214678" y="3857628"/>
            <a:ext cx="5048250" cy="579438"/>
          </a:xfrm>
          <a:prstGeom prst="rect">
            <a:avLst/>
          </a:prstGeom>
          <a:noFill/>
          <a:ln w="9525">
            <a:noFill/>
            <a:miter lim="800000"/>
            <a:headEnd/>
            <a:tailEnd/>
          </a:ln>
        </p:spPr>
        <p:txBody>
          <a:bodyPr>
            <a:spAutoFit/>
          </a:bodyPr>
          <a:lstStyle/>
          <a:p>
            <a:pPr marL="457200" indent="-457200">
              <a:spcBef>
                <a:spcPct val="50000"/>
              </a:spcBef>
              <a:buSzPct val="85000"/>
              <a:buFont typeface="Wingdings" pitchFamily="2" charset="2"/>
              <a:buChar char="ì"/>
            </a:pPr>
            <a:r>
              <a:rPr lang="en-US" sz="3200" b="1" dirty="0" err="1">
                <a:solidFill>
                  <a:schemeClr val="folHlink"/>
                </a:solidFill>
                <a:latin typeface="Arial Narrow" pitchFamily="34" charset="0"/>
              </a:rPr>
              <a:t>Hamburan</a:t>
            </a:r>
            <a:r>
              <a:rPr lang="en-US" sz="3200" b="1" dirty="0">
                <a:solidFill>
                  <a:schemeClr val="folHlink"/>
                </a:solidFill>
                <a:latin typeface="Arial Narrow" pitchFamily="34" charset="0"/>
              </a:rPr>
              <a:t> (Scattering)</a:t>
            </a:r>
          </a:p>
        </p:txBody>
      </p:sp>
    </p:spTree>
  </p:cSld>
  <p:clrMapOvr>
    <a:masterClrMapping/>
  </p:clrMapOvr>
  <p:transition>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304800"/>
            <a:ext cx="8534400" cy="701675"/>
          </a:xfrm>
          <a:prstGeom prst="rect">
            <a:avLst/>
          </a:prstGeom>
          <a:noFill/>
          <a:ln w="9525">
            <a:noFill/>
            <a:miter lim="800000"/>
            <a:headEnd/>
            <a:tailEnd/>
          </a:ln>
        </p:spPr>
        <p:txBody>
          <a:bodyPr>
            <a:spAutoFit/>
          </a:bodyPr>
          <a:lstStyle/>
          <a:p>
            <a:pPr>
              <a:spcBef>
                <a:spcPct val="50000"/>
              </a:spcBef>
            </a:pPr>
            <a:r>
              <a:rPr lang="en-US" sz="4000" dirty="0" err="1">
                <a:solidFill>
                  <a:srgbClr val="0000FF"/>
                </a:solidFill>
                <a:latin typeface="Times New Roman" pitchFamily="18" charset="0"/>
              </a:rPr>
              <a:t>Sifat-sifat</a:t>
            </a:r>
            <a:r>
              <a:rPr lang="en-US" sz="4000" dirty="0">
                <a:solidFill>
                  <a:srgbClr val="0000FF"/>
                </a:solidFill>
                <a:latin typeface="Times New Roman" pitchFamily="18" charset="0"/>
              </a:rPr>
              <a:t> </a:t>
            </a:r>
            <a:r>
              <a:rPr lang="en-US" sz="4000" dirty="0" err="1">
                <a:solidFill>
                  <a:srgbClr val="0000FF"/>
                </a:solidFill>
                <a:latin typeface="Times New Roman" pitchFamily="18" charset="0"/>
              </a:rPr>
              <a:t>gelombang</a:t>
            </a:r>
            <a:r>
              <a:rPr lang="en-US" sz="4000" dirty="0">
                <a:solidFill>
                  <a:srgbClr val="0000FF"/>
                </a:solidFill>
                <a:latin typeface="Times New Roman" pitchFamily="18" charset="0"/>
              </a:rPr>
              <a:t> </a:t>
            </a:r>
            <a:r>
              <a:rPr lang="en-US" sz="4000" dirty="0" err="1">
                <a:solidFill>
                  <a:srgbClr val="0000FF"/>
                </a:solidFill>
                <a:latin typeface="Times New Roman" pitchFamily="18" charset="0"/>
              </a:rPr>
              <a:t>elektromagnetik</a:t>
            </a:r>
            <a:endParaRPr lang="en-US" sz="4000" dirty="0">
              <a:solidFill>
                <a:srgbClr val="0000FF"/>
              </a:solidFill>
              <a:latin typeface="Times New Roman" pitchFamily="18" charset="0"/>
            </a:endParaRPr>
          </a:p>
        </p:txBody>
      </p:sp>
      <p:sp>
        <p:nvSpPr>
          <p:cNvPr id="5" name="Rectangle 4"/>
          <p:cNvSpPr>
            <a:spLocks noChangeArrowheads="1"/>
          </p:cNvSpPr>
          <p:nvPr/>
        </p:nvSpPr>
        <p:spPr bwMode="auto">
          <a:xfrm>
            <a:off x="381000" y="1143000"/>
            <a:ext cx="8077200" cy="830263"/>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400" b="1">
                <a:solidFill>
                  <a:srgbClr val="0000FF"/>
                </a:solidFill>
                <a:latin typeface="Times New Roman" pitchFamily="18" charset="0"/>
              </a:rPr>
              <a:t>Gelombang elektromagnetik dapat merambat dalam ruang tanpa medium</a:t>
            </a:r>
          </a:p>
        </p:txBody>
      </p:sp>
      <p:sp>
        <p:nvSpPr>
          <p:cNvPr id="6" name="TextBox 5"/>
          <p:cNvSpPr txBox="1"/>
          <p:nvPr/>
        </p:nvSpPr>
        <p:spPr>
          <a:xfrm>
            <a:off x="381000" y="2057400"/>
            <a:ext cx="8153400" cy="1108075"/>
          </a:xfrm>
          <a:prstGeom prst="rect">
            <a:avLst/>
          </a:prstGeom>
          <a:noFill/>
        </p:spPr>
        <p:txBody>
          <a:bodyPr>
            <a:spAutoFit/>
          </a:bodyPr>
          <a:lstStyle/>
          <a:p>
            <a:pPr marL="457200" indent="-457200" fontAlgn="auto">
              <a:spcBef>
                <a:spcPts val="0"/>
              </a:spcBef>
              <a:spcAft>
                <a:spcPts val="0"/>
              </a:spcAft>
              <a:defRPr/>
            </a:pPr>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Merupakan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gelombang</a:t>
            </a:r>
            <a:r>
              <a:rPr lang="en-US" sz="2400" b="1" dirty="0">
                <a:solidFill>
                  <a:srgbClr val="0000FF"/>
                </a:solidFill>
                <a:latin typeface="Times New Roman" pitchFamily="18" charset="0"/>
                <a:cs typeface="Times New Roman" pitchFamily="18" charset="0"/>
              </a:rPr>
              <a:t> transversal, </a:t>
            </a:r>
            <a:r>
              <a:rPr lang="en-US" sz="2400" dirty="0">
                <a:solidFill>
                  <a:srgbClr val="0000FF"/>
                </a:solidFill>
                <a:latin typeface="+mn-lt"/>
              </a:rPr>
              <a:t>yang </a:t>
            </a:r>
            <a:r>
              <a:rPr lang="en-US" sz="2400" dirty="0" err="1">
                <a:solidFill>
                  <a:srgbClr val="0000FF"/>
                </a:solidFill>
                <a:latin typeface="+mn-lt"/>
              </a:rPr>
              <a:t>arah</a:t>
            </a:r>
            <a:r>
              <a:rPr lang="en-US" sz="2400" dirty="0">
                <a:solidFill>
                  <a:srgbClr val="0000FF"/>
                </a:solidFill>
                <a:latin typeface="+mn-lt"/>
              </a:rPr>
              <a:t> </a:t>
            </a:r>
            <a:r>
              <a:rPr lang="en-US" sz="2400" dirty="0" err="1">
                <a:solidFill>
                  <a:srgbClr val="0000FF"/>
                </a:solidFill>
                <a:latin typeface="+mn-lt"/>
              </a:rPr>
              <a:t>getarnya</a:t>
            </a:r>
            <a:r>
              <a:rPr lang="en-US" sz="2400" dirty="0">
                <a:solidFill>
                  <a:srgbClr val="0000FF"/>
                </a:solidFill>
                <a:latin typeface="+mn-lt"/>
              </a:rPr>
              <a:t>  </a:t>
            </a:r>
            <a:r>
              <a:rPr lang="en-US" sz="2400" dirty="0" err="1">
                <a:solidFill>
                  <a:srgbClr val="0000FF"/>
                </a:solidFill>
                <a:latin typeface="+mn-lt"/>
              </a:rPr>
              <a:t>tegak</a:t>
            </a:r>
            <a:r>
              <a:rPr lang="en-US" sz="2400" dirty="0">
                <a:solidFill>
                  <a:srgbClr val="0000FF"/>
                </a:solidFill>
                <a:latin typeface="+mn-lt"/>
              </a:rPr>
              <a:t> </a:t>
            </a:r>
            <a:r>
              <a:rPr lang="en-US" sz="2400" dirty="0" err="1">
                <a:solidFill>
                  <a:srgbClr val="0000FF"/>
                </a:solidFill>
                <a:latin typeface="+mn-lt"/>
              </a:rPr>
              <a:t>lurus</a:t>
            </a:r>
            <a:r>
              <a:rPr lang="en-US" sz="2400" dirty="0">
                <a:solidFill>
                  <a:srgbClr val="0000FF"/>
                </a:solidFill>
                <a:latin typeface="+mn-lt"/>
              </a:rPr>
              <a:t> </a:t>
            </a:r>
            <a:r>
              <a:rPr lang="en-US" sz="2400" dirty="0" err="1">
                <a:solidFill>
                  <a:srgbClr val="0000FF"/>
                </a:solidFill>
                <a:latin typeface="+mn-lt"/>
              </a:rPr>
              <a:t>dengan</a:t>
            </a:r>
            <a:r>
              <a:rPr lang="en-US" sz="2400" dirty="0">
                <a:solidFill>
                  <a:srgbClr val="0000FF"/>
                </a:solidFill>
                <a:latin typeface="+mn-lt"/>
              </a:rPr>
              <a:t> </a:t>
            </a:r>
            <a:r>
              <a:rPr lang="en-US" sz="2400" dirty="0" err="1">
                <a:solidFill>
                  <a:srgbClr val="0000FF"/>
                </a:solidFill>
                <a:latin typeface="+mn-lt"/>
              </a:rPr>
              <a:t>arah</a:t>
            </a:r>
            <a:r>
              <a:rPr lang="en-US" sz="2400" dirty="0">
                <a:solidFill>
                  <a:srgbClr val="0000FF"/>
                </a:solidFill>
                <a:latin typeface="+mn-lt"/>
              </a:rPr>
              <a:t> </a:t>
            </a:r>
            <a:r>
              <a:rPr lang="en-US" sz="2400" dirty="0" err="1">
                <a:solidFill>
                  <a:srgbClr val="0000FF"/>
                </a:solidFill>
                <a:latin typeface="+mn-lt"/>
              </a:rPr>
              <a:t>rambatannya</a:t>
            </a:r>
            <a:endParaRPr lang="en-US" sz="2400" b="1" dirty="0">
              <a:solidFill>
                <a:srgbClr val="0000FF"/>
              </a:solidFill>
              <a:latin typeface="Times New Roman" pitchFamily="18" charset="0"/>
              <a:cs typeface="Times New Roman" pitchFamily="18" charset="0"/>
            </a:endParaRPr>
          </a:p>
          <a:p>
            <a:pPr fontAlgn="auto">
              <a:spcBef>
                <a:spcPts val="0"/>
              </a:spcBef>
              <a:spcAft>
                <a:spcPts val="0"/>
              </a:spcAft>
              <a:defRPr/>
            </a:pPr>
            <a:endParaRPr lang="en-US" dirty="0">
              <a:solidFill>
                <a:srgbClr val="0000FF"/>
              </a:solidFill>
              <a:latin typeface="+mn-lt"/>
            </a:endParaRPr>
          </a:p>
        </p:txBody>
      </p:sp>
      <p:sp>
        <p:nvSpPr>
          <p:cNvPr id="8" name="Rectangle 7"/>
          <p:cNvSpPr>
            <a:spLocks noChangeArrowheads="1"/>
          </p:cNvSpPr>
          <p:nvPr/>
        </p:nvSpPr>
        <p:spPr bwMode="auto">
          <a:xfrm>
            <a:off x="381000" y="3048000"/>
            <a:ext cx="8077200" cy="830263"/>
          </a:xfrm>
          <a:prstGeom prst="rect">
            <a:avLst/>
          </a:prstGeom>
          <a:noFill/>
          <a:ln w="9525">
            <a:noFill/>
            <a:miter lim="800000"/>
            <a:headEnd/>
            <a:tailEnd/>
          </a:ln>
        </p:spPr>
        <p:txBody>
          <a:bodyPr>
            <a:spAutoFit/>
          </a:bodyPr>
          <a:lstStyle/>
          <a:p>
            <a:pPr marL="457200" indent="-457200">
              <a:spcBef>
                <a:spcPct val="50000"/>
              </a:spcBef>
            </a:pPr>
            <a:r>
              <a:rPr lang="en-US" sz="2400" b="1">
                <a:solidFill>
                  <a:srgbClr val="0000FF"/>
                </a:solidFill>
                <a:latin typeface="Times New Roman" pitchFamily="18" charset="0"/>
                <a:cs typeface="Times New Roman" pitchFamily="18" charset="0"/>
              </a:rPr>
              <a:t>3.   Tidak memiliki muatan listrik sehingga bergerak lurus dalam medan magnet maupun medan listrik</a:t>
            </a:r>
          </a:p>
        </p:txBody>
      </p:sp>
      <p:sp>
        <p:nvSpPr>
          <p:cNvPr id="9" name="TextBox 8"/>
          <p:cNvSpPr txBox="1"/>
          <p:nvPr/>
        </p:nvSpPr>
        <p:spPr>
          <a:xfrm>
            <a:off x="381000" y="3886200"/>
            <a:ext cx="8229600" cy="1477963"/>
          </a:xfrm>
          <a:prstGeom prst="rect">
            <a:avLst/>
          </a:prstGeom>
          <a:noFill/>
        </p:spPr>
        <p:txBody>
          <a:bodyPr>
            <a:spAutoFit/>
          </a:bodyPr>
          <a:lstStyle/>
          <a:p>
            <a:pPr marL="393700" indent="-393700" fontAlgn="auto">
              <a:spcBef>
                <a:spcPts val="0"/>
              </a:spcBef>
              <a:spcAft>
                <a:spcPts val="0"/>
              </a:spcAft>
              <a:defRPr/>
            </a:pPr>
            <a:r>
              <a:rPr lang="en-US" sz="2400" b="1" dirty="0">
                <a:solidFill>
                  <a:srgbClr val="0000FF"/>
                </a:solidFill>
                <a:latin typeface="Times New Roman" pitchFamily="18" charset="0"/>
                <a:cs typeface="Times New Roman" pitchFamily="18" charset="0"/>
              </a:rPr>
              <a:t>4.   </a:t>
            </a:r>
            <a:r>
              <a:rPr lang="en-US" sz="2400" b="1" dirty="0" err="1">
                <a:solidFill>
                  <a:srgbClr val="0000FF"/>
                </a:solidFill>
                <a:latin typeface="Times New Roman" pitchFamily="18" charset="0"/>
                <a:cs typeface="Times New Roman" pitchFamily="18" charset="0"/>
              </a:rPr>
              <a:t>Dapat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mengalami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pemantulan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refleksi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pembiasan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refraksi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perpaduan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interferensi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pelenturan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difraksi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pengutuban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polarisasi</a:t>
            </a:r>
            <a:r>
              <a:rPr lang="en-US" sz="2400" b="1" dirty="0">
                <a:solidFill>
                  <a:srgbClr val="0000FF"/>
                </a:solidFill>
                <a:latin typeface="Times New Roman" pitchFamily="18" charset="0"/>
                <a:cs typeface="Times New Roman" pitchFamily="18" charset="0"/>
              </a:rPr>
              <a:t>)</a:t>
            </a:r>
          </a:p>
          <a:p>
            <a:pPr fontAlgn="auto">
              <a:spcBef>
                <a:spcPts val="0"/>
              </a:spcBef>
              <a:spcAft>
                <a:spcPts val="0"/>
              </a:spcAft>
              <a:defRPr/>
            </a:pPr>
            <a:endParaRPr lang="en-US" dirty="0">
              <a:solidFill>
                <a:srgbClr val="0000FF"/>
              </a:solidFill>
              <a:latin typeface="+mn-lt"/>
            </a:endParaRPr>
          </a:p>
        </p:txBody>
      </p:sp>
      <p:sp>
        <p:nvSpPr>
          <p:cNvPr id="10" name="TextBox 9"/>
          <p:cNvSpPr txBox="1">
            <a:spLocks noChangeArrowheads="1"/>
          </p:cNvSpPr>
          <p:nvPr/>
        </p:nvSpPr>
        <p:spPr bwMode="auto">
          <a:xfrm>
            <a:off x="381000" y="5181600"/>
            <a:ext cx="8229600" cy="1200150"/>
          </a:xfrm>
          <a:prstGeom prst="rect">
            <a:avLst/>
          </a:prstGeom>
          <a:noFill/>
          <a:ln w="9525">
            <a:noFill/>
            <a:miter lim="800000"/>
            <a:headEnd/>
            <a:tailEnd/>
          </a:ln>
        </p:spPr>
        <p:txBody>
          <a:bodyPr>
            <a:spAutoFit/>
          </a:bodyPr>
          <a:lstStyle/>
          <a:p>
            <a:pPr marL="393700" indent="-393700"/>
            <a:r>
              <a:rPr lang="en-US" sz="2400" b="1" dirty="0">
                <a:solidFill>
                  <a:srgbClr val="0000FF"/>
                </a:solidFill>
                <a:latin typeface="Times New Roman" pitchFamily="18" charset="0"/>
                <a:cs typeface="Times New Roman" pitchFamily="18" charset="0"/>
              </a:rPr>
              <a:t>5.  </a:t>
            </a:r>
            <a:r>
              <a:rPr lang="en-US" sz="2400" b="1" dirty="0" err="1">
                <a:solidFill>
                  <a:srgbClr val="0000FF"/>
                </a:solidFill>
                <a:latin typeface="Times New Roman" pitchFamily="18" charset="0"/>
                <a:cs typeface="Times New Roman" pitchFamily="18" charset="0"/>
              </a:rPr>
              <a:t>Perubahan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medan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listrik</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medan</a:t>
            </a:r>
            <a:r>
              <a:rPr lang="en-US" sz="2400" b="1" dirty="0">
                <a:solidFill>
                  <a:srgbClr val="0000FF"/>
                </a:solidFill>
                <a:latin typeface="Times New Roman" pitchFamily="18" charset="0"/>
                <a:cs typeface="Times New Roman" pitchFamily="18" charset="0"/>
              </a:rPr>
              <a:t> magnet </a:t>
            </a:r>
            <a:r>
              <a:rPr lang="en-US" sz="2400" b="1" dirty="0" err="1">
                <a:solidFill>
                  <a:srgbClr val="0000FF"/>
                </a:solidFill>
                <a:latin typeface="Times New Roman" pitchFamily="18" charset="0"/>
                <a:cs typeface="Times New Roman" pitchFamily="18" charset="0"/>
              </a:rPr>
              <a:t>terjadi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secara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bersamaan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sehingga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medan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listrik</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medan</a:t>
            </a:r>
            <a:r>
              <a:rPr lang="en-US" sz="2400" b="1" dirty="0">
                <a:solidFill>
                  <a:srgbClr val="0000FF"/>
                </a:solidFill>
                <a:latin typeface="Times New Roman" pitchFamily="18" charset="0"/>
                <a:cs typeface="Times New Roman" pitchFamily="18" charset="0"/>
              </a:rPr>
              <a:t> magnet </a:t>
            </a:r>
            <a:r>
              <a:rPr lang="en-US" sz="2400" b="1" dirty="0" err="1">
                <a:solidFill>
                  <a:srgbClr val="0000FF"/>
                </a:solidFill>
                <a:latin typeface="Times New Roman" pitchFamily="18" charset="0"/>
                <a:cs typeface="Times New Roman" pitchFamily="18" charset="0"/>
              </a:rPr>
              <a:t>sefase</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berbanding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lurus</a:t>
            </a:r>
            <a:endParaRPr lang="en-US" sz="2400" dirty="0">
              <a:solidFill>
                <a:srgbClr val="0000FF"/>
              </a:solidFill>
              <a:latin typeface="Calibri" pitchFamily="34" charset="0"/>
            </a:endParaRPr>
          </a:p>
        </p:txBody>
      </p:sp>
    </p:spTree>
  </p:cSld>
  <p:clrMapOvr>
    <a:masterClrMapping/>
  </p:clrMapOvr>
  <p:transition advClick="0"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5000"/>
          </a:stretch>
        </a:blipFill>
        <a:effectLst/>
      </p:bgPr>
    </p:bg>
    <p:spTree>
      <p:nvGrpSpPr>
        <p:cNvPr id="1" name=""/>
        <p:cNvGrpSpPr/>
        <p:nvPr/>
      </p:nvGrpSpPr>
      <p:grpSpPr>
        <a:xfrm>
          <a:off x="0" y="0"/>
          <a:ext cx="0" cy="0"/>
          <a:chOff x="0" y="0"/>
          <a:chExt cx="0" cy="0"/>
        </a:xfrm>
      </p:grpSpPr>
      <p:pic>
        <p:nvPicPr>
          <p:cNvPr id="1026" name="Picture 2" descr="D:\My Documents\Downloads\rabbit-waving.gif"/>
          <p:cNvPicPr>
            <a:picLocks noChangeAspect="1" noChangeArrowheads="1" noCrop="1"/>
          </p:cNvPicPr>
          <p:nvPr/>
        </p:nvPicPr>
        <p:blipFill>
          <a:blip r:embed="rId4"/>
          <a:srcRect/>
          <a:stretch>
            <a:fillRect/>
          </a:stretch>
        </p:blipFill>
        <p:spPr bwMode="auto">
          <a:xfrm>
            <a:off x="6929454" y="571480"/>
            <a:ext cx="2028832" cy="2071702"/>
          </a:xfrm>
          <a:prstGeom prst="rect">
            <a:avLst/>
          </a:prstGeom>
          <a:noFill/>
        </p:spPr>
      </p:pic>
      <p:sp>
        <p:nvSpPr>
          <p:cNvPr id="4" name="Rectangle 3"/>
          <p:cNvSpPr/>
          <p:nvPr/>
        </p:nvSpPr>
        <p:spPr>
          <a:xfrm>
            <a:off x="500034" y="4572008"/>
            <a:ext cx="8077853" cy="923330"/>
          </a:xfrm>
          <a:prstGeom prst="rect">
            <a:avLst/>
          </a:prstGeom>
          <a:noFill/>
        </p:spPr>
        <p:txBody>
          <a:bodyPr wrap="none" lIns="91440" tIns="45720" rIns="91440" bIns="45720">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Wassalamu’alaikum</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2214546" y="571480"/>
            <a:ext cx="5001690" cy="923330"/>
          </a:xfrm>
          <a:prstGeom prst="rect">
            <a:avLst/>
          </a:prstGeom>
          <a:noFill/>
        </p:spPr>
        <p:txBody>
          <a:bodyPr wrap="none" lIns="91440" tIns="45720" rIns="91440" bIns="45720">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Terima</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Kasih</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419350" y="819150"/>
            <a:ext cx="4514850" cy="704850"/>
          </a:xfrm>
          <a:prstGeom prst="rect">
            <a:avLst/>
          </a:prstGeom>
          <a:noFill/>
          <a:ln w="9525">
            <a:noFill/>
            <a:miter lim="800000"/>
            <a:headEnd/>
            <a:tailEnd/>
          </a:ln>
        </p:spPr>
        <p:txBody>
          <a:bodyPr anchor="ctr"/>
          <a:lstStyle/>
          <a:p>
            <a:pPr algn="ctr"/>
            <a:r>
              <a:rPr lang="en-US" sz="4000" b="1">
                <a:solidFill>
                  <a:srgbClr val="FF3399"/>
                </a:solidFill>
                <a:latin typeface="Arial Narrow" pitchFamily="34" charset="0"/>
              </a:rPr>
              <a:t>Pantulan (Refleksi) </a:t>
            </a:r>
            <a:endParaRPr lang="en-US" sz="4000">
              <a:solidFill>
                <a:srgbClr val="FF3399"/>
              </a:solidFill>
              <a:latin typeface="Arial Narrow" pitchFamily="34" charset="0"/>
            </a:endParaRPr>
          </a:p>
        </p:txBody>
      </p:sp>
      <p:grpSp>
        <p:nvGrpSpPr>
          <p:cNvPr id="2" name="Group 14"/>
          <p:cNvGrpSpPr>
            <a:grpSpLocks/>
          </p:cNvGrpSpPr>
          <p:nvPr/>
        </p:nvGrpSpPr>
        <p:grpSpPr bwMode="auto">
          <a:xfrm>
            <a:off x="1000100" y="3071810"/>
            <a:ext cx="3224216" cy="3086100"/>
            <a:chOff x="876" y="1260"/>
            <a:chExt cx="1716" cy="1944"/>
          </a:xfrm>
        </p:grpSpPr>
        <p:sp>
          <p:nvSpPr>
            <p:cNvPr id="9222" name="Rectangle 3" descr="Small checker board"/>
            <p:cNvSpPr>
              <a:spLocks noChangeArrowheads="1"/>
            </p:cNvSpPr>
            <p:nvPr/>
          </p:nvSpPr>
          <p:spPr bwMode="auto">
            <a:xfrm>
              <a:off x="2448" y="1260"/>
              <a:ext cx="144" cy="1944"/>
            </a:xfrm>
            <a:prstGeom prst="rect">
              <a:avLst/>
            </a:prstGeom>
            <a:pattFill prst="smCheck">
              <a:fgClr>
                <a:srgbClr val="B389B0"/>
              </a:fgClr>
              <a:bgClr>
                <a:srgbClr val="FFFFFF"/>
              </a:bgClr>
            </a:pattFill>
            <a:ln w="9525">
              <a:solidFill>
                <a:srgbClr val="000000"/>
              </a:solidFill>
              <a:miter lim="800000"/>
              <a:headEnd/>
              <a:tailEnd/>
            </a:ln>
          </p:spPr>
          <p:txBody>
            <a:bodyPr wrap="none" anchor="ctr"/>
            <a:lstStyle/>
            <a:p>
              <a:endParaRPr lang="id-ID"/>
            </a:p>
          </p:txBody>
        </p:sp>
        <p:sp>
          <p:nvSpPr>
            <p:cNvPr id="9223" name="AutoShape 4"/>
            <p:cNvSpPr>
              <a:spLocks noChangeArrowheads="1"/>
            </p:cNvSpPr>
            <p:nvPr/>
          </p:nvSpPr>
          <p:spPr bwMode="auto">
            <a:xfrm rot="2416098">
              <a:off x="1344" y="1675"/>
              <a:ext cx="1186" cy="176"/>
            </a:xfrm>
            <a:prstGeom prst="rightArrow">
              <a:avLst>
                <a:gd name="adj1" fmla="val 50000"/>
                <a:gd name="adj2" fmla="val 168466"/>
              </a:avLst>
            </a:prstGeom>
            <a:solidFill>
              <a:schemeClr val="folHlink"/>
            </a:solidFill>
            <a:ln w="9525">
              <a:solidFill>
                <a:srgbClr val="000000"/>
              </a:solidFill>
              <a:miter lim="800000"/>
              <a:headEnd/>
              <a:tailEnd/>
            </a:ln>
          </p:spPr>
          <p:txBody>
            <a:bodyPr wrap="none" anchor="ctr"/>
            <a:lstStyle/>
            <a:p>
              <a:endParaRPr lang="id-ID"/>
            </a:p>
          </p:txBody>
        </p:sp>
        <p:sp>
          <p:nvSpPr>
            <p:cNvPr id="9224" name="AutoShape 5"/>
            <p:cNvSpPr>
              <a:spLocks noChangeArrowheads="1"/>
            </p:cNvSpPr>
            <p:nvPr/>
          </p:nvSpPr>
          <p:spPr bwMode="auto">
            <a:xfrm rot="19183902" flipH="1">
              <a:off x="1307" y="2621"/>
              <a:ext cx="1189" cy="203"/>
            </a:xfrm>
            <a:prstGeom prst="rightArrow">
              <a:avLst>
                <a:gd name="adj1" fmla="val 50000"/>
                <a:gd name="adj2" fmla="val 146429"/>
              </a:avLst>
            </a:prstGeom>
            <a:solidFill>
              <a:schemeClr val="folHlink"/>
            </a:solidFill>
            <a:ln w="9525">
              <a:solidFill>
                <a:srgbClr val="000000"/>
              </a:solidFill>
              <a:miter lim="800000"/>
              <a:headEnd/>
              <a:tailEnd/>
            </a:ln>
          </p:spPr>
          <p:txBody>
            <a:bodyPr wrap="none" anchor="ctr"/>
            <a:lstStyle/>
            <a:p>
              <a:endParaRPr lang="id-ID"/>
            </a:p>
          </p:txBody>
        </p:sp>
        <p:sp>
          <p:nvSpPr>
            <p:cNvPr id="9225" name="Line 6"/>
            <p:cNvSpPr>
              <a:spLocks noChangeShapeType="1"/>
            </p:cNvSpPr>
            <p:nvPr/>
          </p:nvSpPr>
          <p:spPr bwMode="auto">
            <a:xfrm>
              <a:off x="888" y="2232"/>
              <a:ext cx="1560" cy="0"/>
            </a:xfrm>
            <a:prstGeom prst="line">
              <a:avLst/>
            </a:prstGeom>
            <a:noFill/>
            <a:ln w="28575">
              <a:solidFill>
                <a:srgbClr val="000000"/>
              </a:solidFill>
              <a:prstDash val="sysDot"/>
              <a:round/>
              <a:headEnd/>
              <a:tailEnd/>
            </a:ln>
          </p:spPr>
          <p:txBody>
            <a:bodyPr wrap="none" anchor="ctr"/>
            <a:lstStyle/>
            <a:p>
              <a:endParaRPr lang="en-US"/>
            </a:p>
          </p:txBody>
        </p:sp>
        <p:sp>
          <p:nvSpPr>
            <p:cNvPr id="9226" name="Text Box 7"/>
            <p:cNvSpPr txBox="1">
              <a:spLocks noChangeArrowheads="1"/>
            </p:cNvSpPr>
            <p:nvPr/>
          </p:nvSpPr>
          <p:spPr bwMode="auto">
            <a:xfrm rot="2261718">
              <a:off x="1522" y="1463"/>
              <a:ext cx="1049" cy="288"/>
            </a:xfrm>
            <a:prstGeom prst="rect">
              <a:avLst/>
            </a:prstGeom>
            <a:noFill/>
            <a:ln w="9525">
              <a:noFill/>
              <a:miter lim="800000"/>
              <a:headEnd/>
              <a:tailEnd/>
            </a:ln>
          </p:spPr>
          <p:txBody>
            <a:bodyPr>
              <a:spAutoFit/>
            </a:bodyPr>
            <a:lstStyle/>
            <a:p>
              <a:pPr>
                <a:spcBef>
                  <a:spcPct val="50000"/>
                </a:spcBef>
              </a:pPr>
              <a:r>
                <a:rPr lang="en-US" sz="2400" b="1">
                  <a:solidFill>
                    <a:schemeClr val="folHlink"/>
                  </a:solidFill>
                  <a:latin typeface="Arial Narrow" pitchFamily="34" charset="0"/>
                </a:rPr>
                <a:t>Gel datang</a:t>
              </a:r>
            </a:p>
          </p:txBody>
        </p:sp>
        <p:sp>
          <p:nvSpPr>
            <p:cNvPr id="9227" name="Text Box 8"/>
            <p:cNvSpPr txBox="1">
              <a:spLocks noChangeArrowheads="1"/>
            </p:cNvSpPr>
            <p:nvPr/>
          </p:nvSpPr>
          <p:spPr bwMode="auto">
            <a:xfrm rot="-2435521">
              <a:off x="1528" y="2786"/>
              <a:ext cx="1049" cy="288"/>
            </a:xfrm>
            <a:prstGeom prst="rect">
              <a:avLst/>
            </a:prstGeom>
            <a:noFill/>
            <a:ln w="9525">
              <a:noFill/>
              <a:miter lim="800000"/>
              <a:headEnd/>
              <a:tailEnd/>
            </a:ln>
          </p:spPr>
          <p:txBody>
            <a:bodyPr>
              <a:spAutoFit/>
            </a:bodyPr>
            <a:lstStyle/>
            <a:p>
              <a:pPr>
                <a:spcBef>
                  <a:spcPct val="50000"/>
                </a:spcBef>
              </a:pPr>
              <a:r>
                <a:rPr lang="en-US" sz="2400" b="1" dirty="0">
                  <a:solidFill>
                    <a:schemeClr val="folHlink"/>
                  </a:solidFill>
                  <a:latin typeface="Arial Narrow" pitchFamily="34" charset="0"/>
                </a:rPr>
                <a:t>Gel </a:t>
              </a:r>
              <a:r>
                <a:rPr lang="en-US" sz="2400" b="1" dirty="0" err="1">
                  <a:solidFill>
                    <a:schemeClr val="folHlink"/>
                  </a:solidFill>
                  <a:latin typeface="Arial Narrow" pitchFamily="34" charset="0"/>
                </a:rPr>
                <a:t>pantul</a:t>
              </a:r>
              <a:endParaRPr lang="en-US" sz="2400" b="1" dirty="0">
                <a:solidFill>
                  <a:schemeClr val="folHlink"/>
                </a:solidFill>
                <a:latin typeface="Arial Narrow" pitchFamily="34" charset="0"/>
              </a:endParaRPr>
            </a:p>
          </p:txBody>
        </p:sp>
        <p:sp>
          <p:nvSpPr>
            <p:cNvPr id="9228" name="Arc 10"/>
            <p:cNvSpPr>
              <a:spLocks/>
            </p:cNvSpPr>
            <p:nvPr/>
          </p:nvSpPr>
          <p:spPr bwMode="auto">
            <a:xfrm rot="-5669816">
              <a:off x="1572" y="1848"/>
              <a:ext cx="420" cy="324"/>
            </a:xfrm>
            <a:custGeom>
              <a:avLst/>
              <a:gdLst>
                <a:gd name="T0" fmla="*/ 0 w 21600"/>
                <a:gd name="T1" fmla="*/ 0 h 21600"/>
                <a:gd name="T2" fmla="*/ 420 w 21600"/>
                <a:gd name="T3" fmla="*/ 324 h 21600"/>
                <a:gd name="T4" fmla="*/ 0 w 21600"/>
                <a:gd name="T5" fmla="*/ 3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type="triangle" w="med" len="med"/>
            </a:ln>
          </p:spPr>
          <p:txBody>
            <a:bodyPr wrap="none" anchor="ctr"/>
            <a:lstStyle/>
            <a:p>
              <a:endParaRPr lang="id-ID"/>
            </a:p>
          </p:txBody>
        </p:sp>
        <p:sp>
          <p:nvSpPr>
            <p:cNvPr id="9229" name="Arc 11"/>
            <p:cNvSpPr>
              <a:spLocks/>
            </p:cNvSpPr>
            <p:nvPr/>
          </p:nvSpPr>
          <p:spPr bwMode="auto">
            <a:xfrm rot="-8849681">
              <a:off x="1536" y="2340"/>
              <a:ext cx="420" cy="324"/>
            </a:xfrm>
            <a:custGeom>
              <a:avLst/>
              <a:gdLst>
                <a:gd name="T0" fmla="*/ 0 w 21600"/>
                <a:gd name="T1" fmla="*/ 0 h 21600"/>
                <a:gd name="T2" fmla="*/ 420 w 21600"/>
                <a:gd name="T3" fmla="*/ 324 h 21600"/>
                <a:gd name="T4" fmla="*/ 0 w 21600"/>
                <a:gd name="T5" fmla="*/ 3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type="triangle" w="med" len="med"/>
            </a:ln>
          </p:spPr>
          <p:txBody>
            <a:bodyPr wrap="none" anchor="ctr"/>
            <a:lstStyle/>
            <a:p>
              <a:endParaRPr lang="id-ID"/>
            </a:p>
          </p:txBody>
        </p:sp>
        <p:sp>
          <p:nvSpPr>
            <p:cNvPr id="9230" name="Text Box 12"/>
            <p:cNvSpPr txBox="1">
              <a:spLocks noChangeArrowheads="1"/>
            </p:cNvSpPr>
            <p:nvPr/>
          </p:nvSpPr>
          <p:spPr bwMode="auto">
            <a:xfrm>
              <a:off x="924" y="1596"/>
              <a:ext cx="684" cy="518"/>
            </a:xfrm>
            <a:prstGeom prst="rect">
              <a:avLst/>
            </a:prstGeom>
            <a:noFill/>
            <a:ln w="9525">
              <a:noFill/>
              <a:miter lim="800000"/>
              <a:headEnd/>
              <a:tailEnd/>
            </a:ln>
          </p:spPr>
          <p:txBody>
            <a:bodyPr>
              <a:spAutoFit/>
            </a:bodyPr>
            <a:lstStyle/>
            <a:p>
              <a:pPr algn="r">
                <a:spcBef>
                  <a:spcPct val="50000"/>
                </a:spcBef>
              </a:pPr>
              <a:r>
                <a:rPr lang="en-US" sz="2400" b="1">
                  <a:solidFill>
                    <a:srgbClr val="9933FF"/>
                  </a:solidFill>
                  <a:latin typeface="Arial Narrow" pitchFamily="34" charset="0"/>
                </a:rPr>
                <a:t>Sudut datang</a:t>
              </a:r>
            </a:p>
          </p:txBody>
        </p:sp>
        <p:sp>
          <p:nvSpPr>
            <p:cNvPr id="9231" name="Text Box 13"/>
            <p:cNvSpPr txBox="1">
              <a:spLocks noChangeArrowheads="1"/>
            </p:cNvSpPr>
            <p:nvPr/>
          </p:nvSpPr>
          <p:spPr bwMode="auto">
            <a:xfrm>
              <a:off x="876" y="2304"/>
              <a:ext cx="684" cy="518"/>
            </a:xfrm>
            <a:prstGeom prst="rect">
              <a:avLst/>
            </a:prstGeom>
            <a:noFill/>
            <a:ln w="9525">
              <a:noFill/>
              <a:miter lim="800000"/>
              <a:headEnd/>
              <a:tailEnd/>
            </a:ln>
          </p:spPr>
          <p:txBody>
            <a:bodyPr>
              <a:spAutoFit/>
            </a:bodyPr>
            <a:lstStyle/>
            <a:p>
              <a:pPr algn="r">
                <a:spcBef>
                  <a:spcPct val="50000"/>
                </a:spcBef>
              </a:pPr>
              <a:r>
                <a:rPr lang="en-US" sz="2400" b="1">
                  <a:solidFill>
                    <a:srgbClr val="9933FF"/>
                  </a:solidFill>
                  <a:latin typeface="Arial Narrow" pitchFamily="34" charset="0"/>
                </a:rPr>
                <a:t>Sudut pantul</a:t>
              </a:r>
            </a:p>
          </p:txBody>
        </p:sp>
      </p:grpSp>
      <p:sp>
        <p:nvSpPr>
          <p:cNvPr id="9220" name="Text Box 15"/>
          <p:cNvSpPr txBox="1">
            <a:spLocks noChangeArrowheads="1"/>
          </p:cNvSpPr>
          <p:nvPr/>
        </p:nvSpPr>
        <p:spPr bwMode="auto">
          <a:xfrm>
            <a:off x="5357818" y="3529010"/>
            <a:ext cx="2786082" cy="1692771"/>
          </a:xfrm>
          <a:prstGeom prst="rect">
            <a:avLst/>
          </a:prstGeom>
          <a:noFill/>
          <a:ln w="9525">
            <a:noFill/>
            <a:miter lim="800000"/>
            <a:headEnd/>
            <a:tailEnd/>
          </a:ln>
        </p:spPr>
        <p:txBody>
          <a:bodyPr wrap="square">
            <a:spAutoFit/>
          </a:bodyPr>
          <a:lstStyle/>
          <a:p>
            <a:pPr algn="ctr">
              <a:spcBef>
                <a:spcPct val="50000"/>
              </a:spcBef>
            </a:pPr>
            <a:r>
              <a:rPr lang="en-US" sz="3600" b="1" dirty="0" err="1">
                <a:solidFill>
                  <a:srgbClr val="9933FF"/>
                </a:solidFill>
                <a:latin typeface="Arial Narrow" pitchFamily="34" charset="0"/>
              </a:rPr>
              <a:t>Sudut</a:t>
            </a:r>
            <a:r>
              <a:rPr lang="en-US" sz="3600" b="1" dirty="0">
                <a:solidFill>
                  <a:srgbClr val="9933FF"/>
                </a:solidFill>
                <a:latin typeface="Arial Narrow" pitchFamily="34" charset="0"/>
              </a:rPr>
              <a:t> </a:t>
            </a:r>
            <a:r>
              <a:rPr lang="en-US" sz="3600" b="1" dirty="0" err="1">
                <a:solidFill>
                  <a:srgbClr val="9933FF"/>
                </a:solidFill>
                <a:latin typeface="Arial Narrow" pitchFamily="34" charset="0"/>
              </a:rPr>
              <a:t>datang</a:t>
            </a:r>
            <a:r>
              <a:rPr lang="en-US" sz="3200" b="1" dirty="0">
                <a:solidFill>
                  <a:schemeClr val="folHlink"/>
                </a:solidFill>
                <a:latin typeface="Arial Narrow" pitchFamily="34" charset="0"/>
              </a:rPr>
              <a:t> </a:t>
            </a:r>
            <a:r>
              <a:rPr lang="en-US" sz="3200" b="1" dirty="0" err="1">
                <a:solidFill>
                  <a:schemeClr val="folHlink"/>
                </a:solidFill>
                <a:latin typeface="Arial Narrow" pitchFamily="34" charset="0"/>
              </a:rPr>
              <a:t>sama</a:t>
            </a:r>
            <a:r>
              <a:rPr lang="en-US" sz="3200" b="1" dirty="0">
                <a:solidFill>
                  <a:schemeClr val="folHlink"/>
                </a:solidFill>
                <a:latin typeface="Arial Narrow" pitchFamily="34" charset="0"/>
              </a:rPr>
              <a:t> </a:t>
            </a:r>
            <a:r>
              <a:rPr lang="en-US" sz="3200" b="1" dirty="0" err="1">
                <a:solidFill>
                  <a:schemeClr val="folHlink"/>
                </a:solidFill>
                <a:latin typeface="Arial Narrow" pitchFamily="34" charset="0"/>
              </a:rPr>
              <a:t>dengan</a:t>
            </a:r>
            <a:r>
              <a:rPr lang="en-US" sz="3200" b="1" dirty="0">
                <a:solidFill>
                  <a:schemeClr val="folHlink"/>
                </a:solidFill>
                <a:latin typeface="Arial Narrow" pitchFamily="34" charset="0"/>
              </a:rPr>
              <a:t> </a:t>
            </a:r>
            <a:r>
              <a:rPr lang="en-US" sz="3600" b="1" dirty="0" err="1">
                <a:solidFill>
                  <a:srgbClr val="9933FF"/>
                </a:solidFill>
                <a:latin typeface="Arial Narrow" pitchFamily="34" charset="0"/>
              </a:rPr>
              <a:t>sudut</a:t>
            </a:r>
            <a:r>
              <a:rPr lang="en-US" sz="3600" b="1" dirty="0">
                <a:solidFill>
                  <a:srgbClr val="9933FF"/>
                </a:solidFill>
                <a:latin typeface="Arial Narrow" pitchFamily="34" charset="0"/>
              </a:rPr>
              <a:t> </a:t>
            </a:r>
            <a:r>
              <a:rPr lang="en-US" sz="3600" b="1" dirty="0" err="1">
                <a:solidFill>
                  <a:srgbClr val="9933FF"/>
                </a:solidFill>
                <a:latin typeface="Arial Narrow" pitchFamily="34" charset="0"/>
              </a:rPr>
              <a:t>pantul</a:t>
            </a:r>
            <a:endParaRPr lang="en-US" sz="3600" b="1" dirty="0">
              <a:solidFill>
                <a:schemeClr val="folHlink"/>
              </a:solidFill>
              <a:latin typeface="Arial Narrow" pitchFamily="34" charset="0"/>
            </a:endParaRPr>
          </a:p>
        </p:txBody>
      </p:sp>
      <p:sp>
        <p:nvSpPr>
          <p:cNvPr id="9221" name="AutoShape 16"/>
          <p:cNvSpPr>
            <a:spLocks noChangeArrowheads="1"/>
          </p:cNvSpPr>
          <p:nvPr/>
        </p:nvSpPr>
        <p:spPr bwMode="auto">
          <a:xfrm>
            <a:off x="4548166" y="4138610"/>
            <a:ext cx="666776" cy="800100"/>
          </a:xfrm>
          <a:prstGeom prst="rightArrow">
            <a:avLst>
              <a:gd name="adj1" fmla="val 50000"/>
              <a:gd name="adj2" fmla="val 25000"/>
            </a:avLst>
          </a:prstGeom>
          <a:solidFill>
            <a:srgbClr val="FF33CC"/>
          </a:solidFill>
          <a:ln w="9525">
            <a:solidFill>
              <a:srgbClr val="000000"/>
            </a:solidFill>
            <a:miter lim="800000"/>
            <a:headEnd/>
            <a:tailEnd/>
          </a:ln>
        </p:spPr>
        <p:txBody>
          <a:bodyPr wrap="none" anchor="ctr"/>
          <a:lstStyle/>
          <a:p>
            <a:endParaRPr lang="id-ID"/>
          </a:p>
        </p:txBody>
      </p:sp>
      <p:sp>
        <p:nvSpPr>
          <p:cNvPr id="16" name="Rounded Rectangle 15"/>
          <p:cNvSpPr/>
          <p:nvPr/>
        </p:nvSpPr>
        <p:spPr>
          <a:xfrm>
            <a:off x="214282" y="2071678"/>
            <a:ext cx="8215370" cy="857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Arabic Typesetting" pitchFamily="66" charset="-78"/>
                <a:cs typeface="Arabic Typesetting" pitchFamily="66" charset="-78"/>
              </a:rPr>
              <a:t>Pemantulan</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gelombang</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terjadi</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ketika</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gelombang</a:t>
            </a:r>
            <a:r>
              <a:rPr lang="en-US" sz="3200" dirty="0" smtClean="0">
                <a:solidFill>
                  <a:schemeClr val="tx1"/>
                </a:solidFill>
                <a:latin typeface="Arabic Typesetting" pitchFamily="66" charset="-78"/>
                <a:cs typeface="Arabic Typesetting" pitchFamily="66" charset="-78"/>
              </a:rPr>
              <a:t> yang </a:t>
            </a:r>
            <a:r>
              <a:rPr lang="en-US" sz="3200" dirty="0" err="1" smtClean="0">
                <a:solidFill>
                  <a:schemeClr val="tx1"/>
                </a:solidFill>
                <a:latin typeface="Arabic Typesetting" pitchFamily="66" charset="-78"/>
                <a:cs typeface="Arabic Typesetting" pitchFamily="66" charset="-78"/>
              </a:rPr>
              <a:t>sedang</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berjalan</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menabrak</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suatu</a:t>
            </a:r>
            <a:r>
              <a:rPr lang="en-US" sz="3200" dirty="0" smtClean="0">
                <a:solidFill>
                  <a:schemeClr val="tx1"/>
                </a:solidFill>
                <a:latin typeface="Arabic Typesetting" pitchFamily="66" charset="-78"/>
                <a:cs typeface="Arabic Typesetting" pitchFamily="66" charset="-78"/>
              </a:rPr>
              <a:t> </a:t>
            </a:r>
            <a:r>
              <a:rPr lang="en-US" sz="3200" dirty="0" err="1" smtClean="0">
                <a:solidFill>
                  <a:schemeClr val="tx1"/>
                </a:solidFill>
                <a:latin typeface="Arabic Typesetting" pitchFamily="66" charset="-78"/>
                <a:cs typeface="Arabic Typesetting" pitchFamily="66" charset="-78"/>
              </a:rPr>
              <a:t>penghalang</a:t>
            </a:r>
            <a:r>
              <a:rPr lang="en-US" sz="3200" dirty="0" smtClean="0">
                <a:solidFill>
                  <a:schemeClr val="tx1"/>
                </a:solidFill>
                <a:latin typeface="Arabic Typesetting" pitchFamily="66" charset="-78"/>
                <a:cs typeface="Arabic Typesetting" pitchFamily="66" charset="-78"/>
              </a:rPr>
              <a:t>.  </a:t>
            </a:r>
          </a:p>
          <a:p>
            <a:pPr algn="ctr"/>
            <a:endParaRPr lang="en-US" sz="3200" dirty="0">
              <a:solidFill>
                <a:schemeClr val="tx1"/>
              </a:solidFill>
              <a:latin typeface="Arabic Typesetting" pitchFamily="66" charset="-78"/>
              <a:cs typeface="Arabic Typesetting" pitchFamily="66" charset="-78"/>
            </a:endParaRPr>
          </a:p>
        </p:txBody>
      </p:sp>
      <p:pic>
        <p:nvPicPr>
          <p:cNvPr id="3" name="Picture 2" descr="D:\My Documents\Downloads\cat-wink.gif"/>
          <p:cNvPicPr>
            <a:picLocks noChangeAspect="1" noChangeArrowheads="1" noCrop="1"/>
          </p:cNvPicPr>
          <p:nvPr/>
        </p:nvPicPr>
        <p:blipFill>
          <a:blip r:embed="rId2"/>
          <a:srcRect/>
          <a:stretch>
            <a:fillRect/>
          </a:stretch>
        </p:blipFill>
        <p:spPr bwMode="auto">
          <a:xfrm>
            <a:off x="7000892" y="0"/>
            <a:ext cx="1928816" cy="192882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28596" y="1785926"/>
            <a:ext cx="8229600" cy="4054509"/>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Sudut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datang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Sudut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dibentuk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sinar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datang</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garis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normal</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Sudut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pantul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Sudut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dibentuk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sinar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pantul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garis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normal</a:t>
            </a: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Sudut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bias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Sudut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yang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dibentuk</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oleh</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sinar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bias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dengan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garis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normal</a:t>
            </a:r>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71604" y="2571744"/>
            <a:ext cx="5572164" cy="385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Sifat pemantulan cahaya, yaitu sudut datang sama dengan sudut pantul memunculkan fenomena pemantulan yang berbeda antara permukaan batas yang rata dan tidak rata.</a:t>
            </a:r>
          </a:p>
          <a:p>
            <a:pPr lvl="0" algn="ctr"/>
            <a:r>
              <a:rPr lang="id-ID" dirty="0" smtClean="0"/>
              <a:t>Bila berkas cahaya sejajar jatuh pada bidang batas yang rata, maka berkas cahaya yang dipantulkan juga sejajar. Pemantulan seperti ini disebut </a:t>
            </a:r>
            <a:r>
              <a:rPr lang="id-ID" i="1" dirty="0" smtClean="0"/>
              <a:t>pemantulan teratur</a:t>
            </a:r>
            <a:r>
              <a:rPr lang="id-ID" dirty="0" smtClean="0"/>
              <a:t>. </a:t>
            </a:r>
          </a:p>
          <a:p>
            <a:pPr algn="ctr"/>
            <a:r>
              <a:rPr lang="id-ID" dirty="0" smtClean="0"/>
              <a:t>Bila berkas cahaya sejajar jatuh pada bidang batas yang tidak sejajar (tidak teratur), maka berkas cahaya pantul memiliki arah yang tidak teratur pula</a:t>
            </a:r>
            <a:r>
              <a:rPr lang="id-ID" dirty="0" smtClean="0"/>
              <a:t>.</a:t>
            </a:r>
            <a:endParaRPr lang="id-ID" dirty="0"/>
          </a:p>
        </p:txBody>
      </p:sp>
      <p:pic>
        <p:nvPicPr>
          <p:cNvPr id="12" name="Picture 11"/>
          <p:cNvPicPr/>
          <p:nvPr/>
        </p:nvPicPr>
        <p:blipFill>
          <a:blip r:embed="rId2"/>
          <a:srcRect/>
          <a:stretch>
            <a:fillRect/>
          </a:stretch>
        </p:blipFill>
        <p:spPr bwMode="auto">
          <a:xfrm>
            <a:off x="2071670" y="357166"/>
            <a:ext cx="5000660" cy="2071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419350" y="819150"/>
            <a:ext cx="4514850" cy="704850"/>
          </a:xfrm>
          <a:prstGeom prst="rect">
            <a:avLst/>
          </a:prstGeom>
          <a:noFill/>
          <a:ln w="9525">
            <a:noFill/>
            <a:miter lim="800000"/>
            <a:headEnd/>
            <a:tailEnd/>
          </a:ln>
        </p:spPr>
        <p:txBody>
          <a:bodyPr anchor="ctr"/>
          <a:lstStyle/>
          <a:p>
            <a:pPr algn="ctr"/>
            <a:r>
              <a:rPr lang="en-US" sz="4000" b="1">
                <a:solidFill>
                  <a:srgbClr val="FF3399"/>
                </a:solidFill>
                <a:latin typeface="Arial Narrow" pitchFamily="34" charset="0"/>
              </a:rPr>
              <a:t>Pembiasan (Refraksi) </a:t>
            </a:r>
            <a:endParaRPr lang="en-US" sz="4000">
              <a:solidFill>
                <a:srgbClr val="FF3399"/>
              </a:solidFill>
              <a:latin typeface="Arial Narrow" pitchFamily="34" charset="0"/>
            </a:endParaRPr>
          </a:p>
        </p:txBody>
      </p:sp>
      <p:grpSp>
        <p:nvGrpSpPr>
          <p:cNvPr id="2" name="Group 18"/>
          <p:cNvGrpSpPr>
            <a:grpSpLocks/>
          </p:cNvGrpSpPr>
          <p:nvPr/>
        </p:nvGrpSpPr>
        <p:grpSpPr bwMode="auto">
          <a:xfrm>
            <a:off x="704850" y="2343150"/>
            <a:ext cx="5453063" cy="3162300"/>
            <a:chOff x="984" y="1500"/>
            <a:chExt cx="3435" cy="1992"/>
          </a:xfrm>
        </p:grpSpPr>
        <p:sp>
          <p:nvSpPr>
            <p:cNvPr id="10246" name="Rectangle 4" descr="Small checker board"/>
            <p:cNvSpPr>
              <a:spLocks noChangeArrowheads="1"/>
            </p:cNvSpPr>
            <p:nvPr/>
          </p:nvSpPr>
          <p:spPr bwMode="auto">
            <a:xfrm>
              <a:off x="2472" y="1500"/>
              <a:ext cx="576" cy="1992"/>
            </a:xfrm>
            <a:prstGeom prst="rect">
              <a:avLst/>
            </a:prstGeom>
            <a:pattFill prst="smCheck">
              <a:fgClr>
                <a:srgbClr val="B389B0"/>
              </a:fgClr>
              <a:bgClr>
                <a:srgbClr val="FFFFFF"/>
              </a:bgClr>
            </a:pattFill>
            <a:ln w="9525">
              <a:solidFill>
                <a:srgbClr val="000000"/>
              </a:solidFill>
              <a:miter lim="800000"/>
              <a:headEnd/>
              <a:tailEnd/>
            </a:ln>
          </p:spPr>
          <p:txBody>
            <a:bodyPr wrap="none" anchor="ctr"/>
            <a:lstStyle/>
            <a:p>
              <a:endParaRPr lang="id-ID"/>
            </a:p>
          </p:txBody>
        </p:sp>
        <p:sp>
          <p:nvSpPr>
            <p:cNvPr id="10247" name="AutoShape 5"/>
            <p:cNvSpPr>
              <a:spLocks noChangeArrowheads="1"/>
            </p:cNvSpPr>
            <p:nvPr/>
          </p:nvSpPr>
          <p:spPr bwMode="auto">
            <a:xfrm rot="2416098">
              <a:off x="1404" y="1915"/>
              <a:ext cx="1186" cy="176"/>
            </a:xfrm>
            <a:prstGeom prst="rightArrow">
              <a:avLst>
                <a:gd name="adj1" fmla="val 50000"/>
                <a:gd name="adj2" fmla="val 168466"/>
              </a:avLst>
            </a:prstGeom>
            <a:solidFill>
              <a:schemeClr val="folHlink"/>
            </a:solidFill>
            <a:ln w="9525">
              <a:solidFill>
                <a:srgbClr val="000000"/>
              </a:solidFill>
              <a:miter lim="800000"/>
              <a:headEnd/>
              <a:tailEnd/>
            </a:ln>
          </p:spPr>
          <p:txBody>
            <a:bodyPr wrap="none" anchor="ctr"/>
            <a:lstStyle/>
            <a:p>
              <a:endParaRPr lang="id-ID"/>
            </a:p>
          </p:txBody>
        </p:sp>
        <p:sp>
          <p:nvSpPr>
            <p:cNvPr id="10248" name="AutoShape 6"/>
            <p:cNvSpPr>
              <a:spLocks noChangeArrowheads="1"/>
            </p:cNvSpPr>
            <p:nvPr/>
          </p:nvSpPr>
          <p:spPr bwMode="auto">
            <a:xfrm rot="13236016" flipH="1">
              <a:off x="3038" y="3099"/>
              <a:ext cx="918" cy="182"/>
            </a:xfrm>
            <a:prstGeom prst="rightArrow">
              <a:avLst>
                <a:gd name="adj1" fmla="val 50000"/>
                <a:gd name="adj2" fmla="val 126099"/>
              </a:avLst>
            </a:prstGeom>
            <a:solidFill>
              <a:schemeClr val="folHlink"/>
            </a:solidFill>
            <a:ln w="9525">
              <a:solidFill>
                <a:srgbClr val="000000"/>
              </a:solidFill>
              <a:miter lim="800000"/>
              <a:headEnd/>
              <a:tailEnd/>
            </a:ln>
          </p:spPr>
          <p:txBody>
            <a:bodyPr wrap="none" anchor="ctr"/>
            <a:lstStyle/>
            <a:p>
              <a:endParaRPr lang="id-ID"/>
            </a:p>
          </p:txBody>
        </p:sp>
        <p:sp>
          <p:nvSpPr>
            <p:cNvPr id="10249" name="Line 7"/>
            <p:cNvSpPr>
              <a:spLocks noChangeShapeType="1"/>
            </p:cNvSpPr>
            <p:nvPr/>
          </p:nvSpPr>
          <p:spPr bwMode="auto">
            <a:xfrm>
              <a:off x="1848" y="2472"/>
              <a:ext cx="1560" cy="0"/>
            </a:xfrm>
            <a:prstGeom prst="line">
              <a:avLst/>
            </a:prstGeom>
            <a:noFill/>
            <a:ln w="28575">
              <a:solidFill>
                <a:srgbClr val="000000"/>
              </a:solidFill>
              <a:prstDash val="sysDot"/>
              <a:round/>
              <a:headEnd/>
              <a:tailEnd/>
            </a:ln>
          </p:spPr>
          <p:txBody>
            <a:bodyPr wrap="none" anchor="ctr"/>
            <a:lstStyle/>
            <a:p>
              <a:endParaRPr lang="en-US"/>
            </a:p>
          </p:txBody>
        </p:sp>
        <p:sp>
          <p:nvSpPr>
            <p:cNvPr id="10250" name="Text Box 8"/>
            <p:cNvSpPr txBox="1">
              <a:spLocks noChangeArrowheads="1"/>
            </p:cNvSpPr>
            <p:nvPr/>
          </p:nvSpPr>
          <p:spPr bwMode="auto">
            <a:xfrm rot="2261718">
              <a:off x="1582" y="1703"/>
              <a:ext cx="1049" cy="288"/>
            </a:xfrm>
            <a:prstGeom prst="rect">
              <a:avLst/>
            </a:prstGeom>
            <a:noFill/>
            <a:ln w="9525">
              <a:noFill/>
              <a:miter lim="800000"/>
              <a:headEnd/>
              <a:tailEnd/>
            </a:ln>
          </p:spPr>
          <p:txBody>
            <a:bodyPr>
              <a:spAutoFit/>
            </a:bodyPr>
            <a:lstStyle/>
            <a:p>
              <a:pPr>
                <a:spcBef>
                  <a:spcPct val="50000"/>
                </a:spcBef>
              </a:pPr>
              <a:r>
                <a:rPr lang="en-US" sz="2400" b="1">
                  <a:solidFill>
                    <a:schemeClr val="folHlink"/>
                  </a:solidFill>
                  <a:latin typeface="Arial Narrow" pitchFamily="34" charset="0"/>
                </a:rPr>
                <a:t>Gel datang</a:t>
              </a:r>
            </a:p>
          </p:txBody>
        </p:sp>
        <p:sp>
          <p:nvSpPr>
            <p:cNvPr id="10251" name="Text Box 9"/>
            <p:cNvSpPr txBox="1">
              <a:spLocks noChangeArrowheads="1"/>
            </p:cNvSpPr>
            <p:nvPr/>
          </p:nvSpPr>
          <p:spPr bwMode="auto">
            <a:xfrm rot="-23936">
              <a:off x="2521" y="2749"/>
              <a:ext cx="468" cy="518"/>
            </a:xfrm>
            <a:prstGeom prst="rect">
              <a:avLst/>
            </a:prstGeom>
            <a:noFill/>
            <a:ln w="9525">
              <a:noFill/>
              <a:miter lim="800000"/>
              <a:headEnd/>
              <a:tailEnd/>
            </a:ln>
          </p:spPr>
          <p:txBody>
            <a:bodyPr>
              <a:spAutoFit/>
            </a:bodyPr>
            <a:lstStyle/>
            <a:p>
              <a:pPr algn="ctr">
                <a:spcBef>
                  <a:spcPct val="50000"/>
                </a:spcBef>
              </a:pPr>
              <a:r>
                <a:rPr lang="en-US" sz="2400" b="1">
                  <a:solidFill>
                    <a:schemeClr val="folHlink"/>
                  </a:solidFill>
                  <a:latin typeface="Arial Narrow" pitchFamily="34" charset="0"/>
                </a:rPr>
                <a:t>Gel bias</a:t>
              </a:r>
            </a:p>
          </p:txBody>
        </p:sp>
        <p:sp>
          <p:nvSpPr>
            <p:cNvPr id="10252" name="Arc 10"/>
            <p:cNvSpPr>
              <a:spLocks/>
            </p:cNvSpPr>
            <p:nvPr/>
          </p:nvSpPr>
          <p:spPr bwMode="auto">
            <a:xfrm rot="-5669816">
              <a:off x="1632" y="2088"/>
              <a:ext cx="420" cy="324"/>
            </a:xfrm>
            <a:custGeom>
              <a:avLst/>
              <a:gdLst>
                <a:gd name="T0" fmla="*/ 0 w 21600"/>
                <a:gd name="T1" fmla="*/ 0 h 21600"/>
                <a:gd name="T2" fmla="*/ 420 w 21600"/>
                <a:gd name="T3" fmla="*/ 324 h 21600"/>
                <a:gd name="T4" fmla="*/ 0 w 21600"/>
                <a:gd name="T5" fmla="*/ 3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type="triangle" w="med" len="med"/>
            </a:ln>
          </p:spPr>
          <p:txBody>
            <a:bodyPr wrap="none" anchor="ctr"/>
            <a:lstStyle/>
            <a:p>
              <a:endParaRPr lang="id-ID"/>
            </a:p>
          </p:txBody>
        </p:sp>
        <p:sp>
          <p:nvSpPr>
            <p:cNvPr id="10253" name="Arc 11"/>
            <p:cNvSpPr>
              <a:spLocks/>
            </p:cNvSpPr>
            <p:nvPr/>
          </p:nvSpPr>
          <p:spPr bwMode="auto">
            <a:xfrm rot="2519672">
              <a:off x="2901" y="2485"/>
              <a:ext cx="209" cy="200"/>
            </a:xfrm>
            <a:custGeom>
              <a:avLst/>
              <a:gdLst>
                <a:gd name="T0" fmla="*/ 0 w 21600"/>
                <a:gd name="T1" fmla="*/ 0 h 21600"/>
                <a:gd name="T2" fmla="*/ 209 w 21600"/>
                <a:gd name="T3" fmla="*/ 200 h 21600"/>
                <a:gd name="T4" fmla="*/ 0 w 21600"/>
                <a:gd name="T5" fmla="*/ 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0000"/>
              </a:solidFill>
              <a:round/>
              <a:headEnd type="triangle" w="med" len="med"/>
              <a:tailEnd type="triangle" w="med" len="med"/>
            </a:ln>
          </p:spPr>
          <p:txBody>
            <a:bodyPr wrap="none" anchor="ctr"/>
            <a:lstStyle/>
            <a:p>
              <a:endParaRPr lang="id-ID"/>
            </a:p>
          </p:txBody>
        </p:sp>
        <p:sp>
          <p:nvSpPr>
            <p:cNvPr id="10254" name="Text Box 12"/>
            <p:cNvSpPr txBox="1">
              <a:spLocks noChangeArrowheads="1"/>
            </p:cNvSpPr>
            <p:nvPr/>
          </p:nvSpPr>
          <p:spPr bwMode="auto">
            <a:xfrm>
              <a:off x="984" y="1836"/>
              <a:ext cx="684" cy="518"/>
            </a:xfrm>
            <a:prstGeom prst="rect">
              <a:avLst/>
            </a:prstGeom>
            <a:noFill/>
            <a:ln w="9525">
              <a:noFill/>
              <a:miter lim="800000"/>
              <a:headEnd/>
              <a:tailEnd/>
            </a:ln>
          </p:spPr>
          <p:txBody>
            <a:bodyPr>
              <a:spAutoFit/>
            </a:bodyPr>
            <a:lstStyle/>
            <a:p>
              <a:pPr algn="r">
                <a:spcBef>
                  <a:spcPct val="50000"/>
                </a:spcBef>
              </a:pPr>
              <a:r>
                <a:rPr lang="en-US" sz="2400" b="1">
                  <a:solidFill>
                    <a:srgbClr val="9933FF"/>
                  </a:solidFill>
                  <a:latin typeface="Arial Narrow" pitchFamily="34" charset="0"/>
                </a:rPr>
                <a:t>Sudut datang</a:t>
              </a:r>
            </a:p>
          </p:txBody>
        </p:sp>
        <p:sp>
          <p:nvSpPr>
            <p:cNvPr id="10255" name="Text Box 13"/>
            <p:cNvSpPr txBox="1">
              <a:spLocks noChangeArrowheads="1"/>
            </p:cNvSpPr>
            <p:nvPr/>
          </p:nvSpPr>
          <p:spPr bwMode="auto">
            <a:xfrm>
              <a:off x="2928" y="2424"/>
              <a:ext cx="684" cy="518"/>
            </a:xfrm>
            <a:prstGeom prst="rect">
              <a:avLst/>
            </a:prstGeom>
            <a:noFill/>
            <a:ln w="9525">
              <a:noFill/>
              <a:miter lim="800000"/>
              <a:headEnd/>
              <a:tailEnd/>
            </a:ln>
          </p:spPr>
          <p:txBody>
            <a:bodyPr>
              <a:spAutoFit/>
            </a:bodyPr>
            <a:lstStyle/>
            <a:p>
              <a:pPr algn="r">
                <a:spcBef>
                  <a:spcPct val="50000"/>
                </a:spcBef>
              </a:pPr>
              <a:r>
                <a:rPr lang="en-US" sz="2400" b="1">
                  <a:solidFill>
                    <a:srgbClr val="9933FF"/>
                  </a:solidFill>
                  <a:latin typeface="Arial Narrow" pitchFamily="34" charset="0"/>
                </a:rPr>
                <a:t>Sudut bias</a:t>
              </a:r>
            </a:p>
          </p:txBody>
        </p:sp>
        <p:sp>
          <p:nvSpPr>
            <p:cNvPr id="10256" name="AutoShape 15"/>
            <p:cNvSpPr>
              <a:spLocks noChangeArrowheads="1"/>
            </p:cNvSpPr>
            <p:nvPr/>
          </p:nvSpPr>
          <p:spPr bwMode="auto">
            <a:xfrm rot="12164370" flipH="1">
              <a:off x="2543" y="2537"/>
              <a:ext cx="511" cy="205"/>
            </a:xfrm>
            <a:prstGeom prst="rightArrow">
              <a:avLst>
                <a:gd name="adj1" fmla="val 50000"/>
                <a:gd name="adj2" fmla="val 62317"/>
              </a:avLst>
            </a:prstGeom>
            <a:solidFill>
              <a:srgbClr val="B389B0"/>
            </a:solidFill>
            <a:ln w="9525">
              <a:solidFill>
                <a:srgbClr val="000000"/>
              </a:solidFill>
              <a:miter lim="800000"/>
              <a:headEnd/>
              <a:tailEnd/>
            </a:ln>
          </p:spPr>
          <p:txBody>
            <a:bodyPr wrap="none" anchor="ctr"/>
            <a:lstStyle/>
            <a:p>
              <a:endParaRPr lang="id-ID"/>
            </a:p>
          </p:txBody>
        </p:sp>
        <p:sp>
          <p:nvSpPr>
            <p:cNvPr id="10257" name="Text Box 16"/>
            <p:cNvSpPr txBox="1">
              <a:spLocks noChangeArrowheads="1"/>
            </p:cNvSpPr>
            <p:nvPr/>
          </p:nvSpPr>
          <p:spPr bwMode="auto">
            <a:xfrm rot="2261718">
              <a:off x="3370" y="3131"/>
              <a:ext cx="1049" cy="288"/>
            </a:xfrm>
            <a:prstGeom prst="rect">
              <a:avLst/>
            </a:prstGeom>
            <a:noFill/>
            <a:ln w="9525">
              <a:noFill/>
              <a:miter lim="800000"/>
              <a:headEnd/>
              <a:tailEnd/>
            </a:ln>
          </p:spPr>
          <p:txBody>
            <a:bodyPr>
              <a:spAutoFit/>
            </a:bodyPr>
            <a:lstStyle/>
            <a:p>
              <a:pPr>
                <a:spcBef>
                  <a:spcPct val="50000"/>
                </a:spcBef>
              </a:pPr>
              <a:r>
                <a:rPr lang="en-US" sz="2400" b="1">
                  <a:solidFill>
                    <a:schemeClr val="folHlink"/>
                  </a:solidFill>
                  <a:latin typeface="Arial Narrow" pitchFamily="34" charset="0"/>
                </a:rPr>
                <a:t>Gel terus</a:t>
              </a:r>
            </a:p>
          </p:txBody>
        </p:sp>
      </p:grpSp>
      <p:sp>
        <p:nvSpPr>
          <p:cNvPr id="10244" name="Text Box 17"/>
          <p:cNvSpPr txBox="1">
            <a:spLocks noChangeArrowheads="1"/>
          </p:cNvSpPr>
          <p:nvPr/>
        </p:nvSpPr>
        <p:spPr bwMode="auto">
          <a:xfrm>
            <a:off x="5410200" y="2743200"/>
            <a:ext cx="2838450" cy="1617663"/>
          </a:xfrm>
          <a:prstGeom prst="rect">
            <a:avLst/>
          </a:prstGeom>
          <a:noFill/>
          <a:ln w="9525">
            <a:noFill/>
            <a:miter lim="800000"/>
            <a:headEnd/>
            <a:tailEnd/>
          </a:ln>
        </p:spPr>
        <p:txBody>
          <a:bodyPr>
            <a:spAutoFit/>
          </a:bodyPr>
          <a:lstStyle/>
          <a:p>
            <a:pPr algn="ctr">
              <a:spcBef>
                <a:spcPct val="50000"/>
              </a:spcBef>
            </a:pPr>
            <a:r>
              <a:rPr lang="en-US" sz="3600" b="1">
                <a:solidFill>
                  <a:srgbClr val="9933FF"/>
                </a:solidFill>
                <a:latin typeface="Arial Narrow" pitchFamily="34" charset="0"/>
              </a:rPr>
              <a:t>Sudut datang</a:t>
            </a:r>
            <a:r>
              <a:rPr lang="en-US" sz="3200" b="1">
                <a:solidFill>
                  <a:schemeClr val="folHlink"/>
                </a:solidFill>
                <a:latin typeface="Arial Narrow" pitchFamily="34" charset="0"/>
              </a:rPr>
              <a:t> </a:t>
            </a:r>
            <a:r>
              <a:rPr lang="en-US" sz="2800" b="1">
                <a:solidFill>
                  <a:schemeClr val="folHlink"/>
                </a:solidFill>
                <a:latin typeface="Arial Narrow" pitchFamily="34" charset="0"/>
              </a:rPr>
              <a:t>tidak sama dengan</a:t>
            </a:r>
            <a:r>
              <a:rPr lang="en-US" sz="3200" b="1">
                <a:solidFill>
                  <a:schemeClr val="folHlink"/>
                </a:solidFill>
                <a:latin typeface="Arial Narrow" pitchFamily="34" charset="0"/>
              </a:rPr>
              <a:t> </a:t>
            </a:r>
            <a:r>
              <a:rPr lang="en-US" sz="3600" b="1">
                <a:solidFill>
                  <a:srgbClr val="9933FF"/>
                </a:solidFill>
                <a:latin typeface="Arial Narrow" pitchFamily="34" charset="0"/>
              </a:rPr>
              <a:t>sudut pantul</a:t>
            </a:r>
            <a:endParaRPr lang="en-US" sz="3600" b="1">
              <a:solidFill>
                <a:schemeClr val="folHlink"/>
              </a:solidFill>
              <a:latin typeface="Arial Narrow" pitchFamily="34" charset="0"/>
            </a:endParaRPr>
          </a:p>
        </p:txBody>
      </p:sp>
      <p:sp>
        <p:nvSpPr>
          <p:cNvPr id="10245" name="AutoShape 19"/>
          <p:cNvSpPr>
            <a:spLocks noChangeArrowheads="1"/>
          </p:cNvSpPr>
          <p:nvPr/>
        </p:nvSpPr>
        <p:spPr bwMode="auto">
          <a:xfrm>
            <a:off x="4686300" y="3048000"/>
            <a:ext cx="342900" cy="800100"/>
          </a:xfrm>
          <a:prstGeom prst="rightArrow">
            <a:avLst>
              <a:gd name="adj1" fmla="val 50000"/>
              <a:gd name="adj2" fmla="val 25000"/>
            </a:avLst>
          </a:prstGeom>
          <a:solidFill>
            <a:srgbClr val="FF33CC"/>
          </a:solidFill>
          <a:ln w="9525">
            <a:solidFill>
              <a:srgbClr val="000000"/>
            </a:solidFill>
            <a:miter lim="800000"/>
            <a:headEnd/>
            <a:tailEnd/>
          </a:ln>
        </p:spPr>
        <p:txBody>
          <a:bodyPr wrap="none" anchor="ctr"/>
          <a:lstStyle/>
          <a:p>
            <a:endParaRPr lang="id-ID"/>
          </a:p>
        </p:txBody>
      </p:sp>
      <p:pic>
        <p:nvPicPr>
          <p:cNvPr id="8194" name="Picture 2" descr="D:\My Documents\Downloads\cghdhg.gif"/>
          <p:cNvPicPr>
            <a:picLocks noChangeAspect="1" noChangeArrowheads="1" noCrop="1"/>
          </p:cNvPicPr>
          <p:nvPr/>
        </p:nvPicPr>
        <p:blipFill>
          <a:blip r:embed="rId2"/>
          <a:srcRect/>
          <a:stretch>
            <a:fillRect/>
          </a:stretch>
        </p:blipFill>
        <p:spPr bwMode="auto">
          <a:xfrm>
            <a:off x="6500826" y="4572008"/>
            <a:ext cx="1981207" cy="1928826"/>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1714488"/>
            <a:ext cx="8229600" cy="4286280"/>
          </a:xfrm>
        </p:spPr>
        <p:txBody>
          <a:bodyPr>
            <a:normAutofit fontScale="90000"/>
          </a:bodyPr>
          <a:lstStyle/>
          <a:p>
            <a:r>
              <a:rPr lang="en-US" sz="2800" dirty="0" err="1" smtClean="0"/>
              <a:t>Pada</a:t>
            </a:r>
            <a:r>
              <a:rPr lang="en-US" sz="2800" dirty="0" smtClean="0"/>
              <a:t> </a:t>
            </a:r>
            <a:r>
              <a:rPr lang="en-US" sz="2800" dirty="0" err="1" smtClean="0"/>
              <a:t>peristiwa</a:t>
            </a:r>
            <a:r>
              <a:rPr lang="en-US" sz="2800" dirty="0" smtClean="0"/>
              <a:t> </a:t>
            </a:r>
            <a:r>
              <a:rPr lang="en-US" sz="2800" dirty="0" err="1" smtClean="0"/>
              <a:t>pembiasan</a:t>
            </a:r>
            <a:r>
              <a:rPr lang="en-US" sz="2800" dirty="0" smtClean="0"/>
              <a:t>, </a:t>
            </a:r>
            <a:r>
              <a:rPr lang="en-US" sz="2800" dirty="0" err="1" smtClean="0"/>
              <a:t>cahaya</a:t>
            </a:r>
            <a:r>
              <a:rPr lang="en-US" sz="2800" dirty="0" smtClean="0"/>
              <a:t> yang </a:t>
            </a:r>
            <a:r>
              <a:rPr lang="en-US" sz="2800" dirty="0" err="1" smtClean="0"/>
              <a:t>datang</a:t>
            </a:r>
            <a:r>
              <a:rPr lang="en-US" sz="2800" dirty="0" smtClean="0"/>
              <a:t> </a:t>
            </a:r>
            <a:r>
              <a:rPr lang="en-US" sz="2800" dirty="0" err="1" smtClean="0"/>
              <a:t>akan</a:t>
            </a:r>
            <a:r>
              <a:rPr lang="en-US" sz="2800" dirty="0" smtClean="0"/>
              <a:t> </a:t>
            </a:r>
            <a:r>
              <a:rPr lang="en-US" sz="2800" dirty="0" err="1" smtClean="0"/>
              <a:t>diteruskan</a:t>
            </a:r>
            <a:r>
              <a:rPr lang="en-US" sz="2800" dirty="0" smtClean="0"/>
              <a:t> </a:t>
            </a:r>
            <a:r>
              <a:rPr lang="en-US" sz="2800" dirty="0" err="1" smtClean="0"/>
              <a:t>namun</a:t>
            </a:r>
            <a:r>
              <a:rPr lang="en-US" sz="2800" dirty="0" smtClean="0"/>
              <a:t> </a:t>
            </a:r>
            <a:r>
              <a:rPr lang="en-US" sz="2800" dirty="0" err="1" smtClean="0"/>
              <a:t>mengalami</a:t>
            </a:r>
            <a:r>
              <a:rPr lang="en-US" sz="2800" dirty="0" smtClean="0"/>
              <a:t> </a:t>
            </a:r>
            <a:r>
              <a:rPr lang="en-US" sz="2800" dirty="0" err="1" smtClean="0"/>
              <a:t>pembiasan</a:t>
            </a:r>
            <a:r>
              <a:rPr lang="en-US" sz="2800" dirty="0" smtClean="0"/>
              <a:t> </a:t>
            </a:r>
            <a:r>
              <a:rPr lang="en-US" sz="2800" dirty="0" err="1" smtClean="0"/>
              <a:t>atau</a:t>
            </a:r>
            <a:r>
              <a:rPr lang="en-US" sz="2800" dirty="0" smtClean="0"/>
              <a:t> </a:t>
            </a:r>
            <a:r>
              <a:rPr lang="en-US" sz="2800" dirty="0" err="1" smtClean="0"/>
              <a:t>pembelokan</a:t>
            </a:r>
            <a:r>
              <a:rPr lang="en-US" sz="2800" dirty="0" smtClean="0"/>
              <a:t> </a:t>
            </a:r>
            <a:r>
              <a:rPr lang="en-US" sz="2800" dirty="0" err="1" smtClean="0"/>
              <a:t>arah</a:t>
            </a:r>
            <a:r>
              <a:rPr lang="en-US" sz="2800" dirty="0" smtClean="0"/>
              <a:t>. </a:t>
            </a:r>
            <a:r>
              <a:rPr lang="en-US" sz="2800" dirty="0" err="1" smtClean="0"/>
              <a:t>Besarnya</a:t>
            </a:r>
            <a:r>
              <a:rPr lang="en-US" sz="2800" dirty="0" smtClean="0"/>
              <a:t> </a:t>
            </a:r>
            <a:r>
              <a:rPr lang="en-US" sz="2800" dirty="0" err="1" smtClean="0"/>
              <a:t>sudut</a:t>
            </a:r>
            <a:r>
              <a:rPr lang="en-US" sz="2800" dirty="0" smtClean="0"/>
              <a:t> yang </a:t>
            </a:r>
            <a:r>
              <a:rPr lang="en-US" sz="2800" dirty="0" err="1" smtClean="0"/>
              <a:t>dibentuk</a:t>
            </a:r>
            <a:r>
              <a:rPr lang="en-US" sz="2800" dirty="0" smtClean="0"/>
              <a:t> </a:t>
            </a:r>
            <a:r>
              <a:rPr lang="en-US" sz="2800" dirty="0" err="1" smtClean="0"/>
              <a:t>oleh</a:t>
            </a:r>
            <a:r>
              <a:rPr lang="en-US" sz="2800" dirty="0" smtClean="0"/>
              <a:t> </a:t>
            </a:r>
            <a:r>
              <a:rPr lang="en-US" sz="2800" dirty="0" err="1" smtClean="0"/>
              <a:t>sinar</a:t>
            </a:r>
            <a:r>
              <a:rPr lang="en-US" sz="2800" dirty="0" smtClean="0"/>
              <a:t> bias </a:t>
            </a:r>
            <a:r>
              <a:rPr lang="en-US" sz="2800" dirty="0" err="1" smtClean="0"/>
              <a:t>dengan</a:t>
            </a:r>
            <a:r>
              <a:rPr lang="en-US" sz="2800" dirty="0" smtClean="0"/>
              <a:t> </a:t>
            </a:r>
            <a:r>
              <a:rPr lang="en-US" sz="2800" dirty="0" err="1" smtClean="0"/>
              <a:t>garis</a:t>
            </a:r>
            <a:r>
              <a:rPr lang="en-US" sz="2800" dirty="0" smtClean="0"/>
              <a:t> normal </a:t>
            </a:r>
            <a:r>
              <a:rPr lang="en-US" sz="2800" dirty="0" err="1" smtClean="0"/>
              <a:t>dinamakan</a:t>
            </a:r>
            <a:r>
              <a:rPr lang="en-US" sz="2800" dirty="0" smtClean="0"/>
              <a:t> </a:t>
            </a:r>
            <a:r>
              <a:rPr lang="en-US" sz="2800" dirty="0" err="1" smtClean="0"/>
              <a:t>sebagai</a:t>
            </a:r>
            <a:r>
              <a:rPr lang="en-US" sz="2800" dirty="0" smtClean="0"/>
              <a:t> </a:t>
            </a:r>
            <a:r>
              <a:rPr lang="en-US" sz="2800" dirty="0" err="1" smtClean="0"/>
              <a:t>sudut</a:t>
            </a:r>
            <a:r>
              <a:rPr lang="en-US" sz="2800" dirty="0" smtClean="0"/>
              <a:t> bias. </a:t>
            </a:r>
            <a:r>
              <a:rPr lang="en-US" sz="2800" dirty="0" err="1" smtClean="0"/>
              <a:t>Besar</a:t>
            </a:r>
            <a:r>
              <a:rPr lang="en-US" sz="2800" dirty="0" smtClean="0"/>
              <a:t> </a:t>
            </a:r>
            <a:r>
              <a:rPr lang="en-US" sz="2800" dirty="0" err="1" smtClean="0"/>
              <a:t>kecilnya</a:t>
            </a:r>
            <a:r>
              <a:rPr lang="en-US" sz="2800" dirty="0" smtClean="0"/>
              <a:t> </a:t>
            </a:r>
            <a:r>
              <a:rPr lang="en-US" sz="2800" dirty="0" err="1" smtClean="0"/>
              <a:t>sudut</a:t>
            </a:r>
            <a:r>
              <a:rPr lang="en-US" sz="2800" dirty="0" smtClean="0"/>
              <a:t> bias </a:t>
            </a:r>
            <a:r>
              <a:rPr lang="en-US" sz="2800" dirty="0" err="1" smtClean="0"/>
              <a:t>dipengaruhi</a:t>
            </a:r>
            <a:r>
              <a:rPr lang="en-US" sz="2800" dirty="0" smtClean="0"/>
              <a:t> </a:t>
            </a:r>
            <a:r>
              <a:rPr lang="en-US" sz="2800" dirty="0" err="1" smtClean="0"/>
              <a:t>oleh</a:t>
            </a:r>
            <a:r>
              <a:rPr lang="en-US" sz="2800" dirty="0" smtClean="0"/>
              <a:t> </a:t>
            </a:r>
            <a:r>
              <a:rPr lang="en-US" sz="2800" dirty="0" err="1" smtClean="0"/>
              <a:t>sifat</a:t>
            </a:r>
            <a:r>
              <a:rPr lang="en-US" sz="2800" dirty="0" smtClean="0"/>
              <a:t> </a:t>
            </a:r>
            <a:r>
              <a:rPr lang="en-US" sz="2800" dirty="0" err="1" smtClean="0"/>
              <a:t>dari</a:t>
            </a:r>
            <a:r>
              <a:rPr lang="en-US" sz="2800" dirty="0" smtClean="0"/>
              <a:t> medium yang </a:t>
            </a:r>
            <a:r>
              <a:rPr lang="en-US" sz="2800" dirty="0" err="1" smtClean="0"/>
              <a:t>biasa</a:t>
            </a:r>
            <a:r>
              <a:rPr lang="en-US" sz="2800" dirty="0" smtClean="0"/>
              <a:t> </a:t>
            </a:r>
            <a:r>
              <a:rPr lang="en-US" sz="2800" dirty="0" err="1" smtClean="0"/>
              <a:t>disebut</a:t>
            </a:r>
            <a:r>
              <a:rPr lang="en-US" sz="2800" dirty="0" smtClean="0"/>
              <a:t> </a:t>
            </a:r>
            <a:r>
              <a:rPr lang="en-US" sz="2800" dirty="0" err="1" smtClean="0"/>
              <a:t>sebagai</a:t>
            </a:r>
            <a:r>
              <a:rPr lang="en-US" sz="2800" dirty="0" smtClean="0"/>
              <a:t> </a:t>
            </a:r>
            <a:r>
              <a:rPr lang="en-US" sz="2800" dirty="0" err="1" smtClean="0"/>
              <a:t>indeks</a:t>
            </a:r>
            <a:r>
              <a:rPr lang="en-US" sz="2800" dirty="0" smtClean="0"/>
              <a:t> bias ( </a:t>
            </a:r>
            <a:r>
              <a:rPr lang="en-US" sz="2800" i="1" dirty="0" smtClean="0"/>
              <a:t>n</a:t>
            </a:r>
            <a:r>
              <a:rPr lang="en-US" sz="2800" dirty="0" smtClean="0"/>
              <a:t> ). </a:t>
            </a:r>
            <a:r>
              <a:rPr lang="en-US" sz="2800" dirty="0" err="1" smtClean="0"/>
              <a:t>Indeks</a:t>
            </a:r>
            <a:r>
              <a:rPr lang="en-US" sz="2800" dirty="0" smtClean="0"/>
              <a:t> bias </a:t>
            </a:r>
            <a:r>
              <a:rPr lang="en-US" sz="2800" dirty="0" err="1" smtClean="0"/>
              <a:t>merupakan</a:t>
            </a:r>
            <a:r>
              <a:rPr lang="en-US" sz="2800" dirty="0" smtClean="0"/>
              <a:t> </a:t>
            </a:r>
            <a:r>
              <a:rPr lang="en-US" sz="2800" dirty="0" err="1" smtClean="0"/>
              <a:t>perbandingan</a:t>
            </a:r>
            <a:r>
              <a:rPr lang="en-US" sz="2800" dirty="0" smtClean="0"/>
              <a:t> </a:t>
            </a:r>
            <a:r>
              <a:rPr lang="en-US" sz="2800" dirty="0" err="1" smtClean="0"/>
              <a:t>antara</a:t>
            </a:r>
            <a:r>
              <a:rPr lang="en-US" sz="2800" dirty="0" smtClean="0"/>
              <a:t> </a:t>
            </a:r>
            <a:r>
              <a:rPr lang="en-US" sz="2800" dirty="0" err="1" smtClean="0"/>
              <a:t>laju</a:t>
            </a:r>
            <a:r>
              <a:rPr lang="en-US" sz="2800" dirty="0" smtClean="0"/>
              <a:t> </a:t>
            </a:r>
            <a:r>
              <a:rPr lang="en-US" sz="2800" dirty="0" err="1" smtClean="0"/>
              <a:t>cahaya</a:t>
            </a:r>
            <a:r>
              <a:rPr lang="en-US" sz="2800" dirty="0" smtClean="0"/>
              <a:t> </a:t>
            </a:r>
            <a:r>
              <a:rPr lang="en-US" sz="2800" dirty="0" err="1" smtClean="0"/>
              <a:t>dalam</a:t>
            </a:r>
            <a:r>
              <a:rPr lang="en-US" sz="2800" dirty="0" smtClean="0"/>
              <a:t> </a:t>
            </a:r>
            <a:r>
              <a:rPr lang="en-US" sz="2800" dirty="0" err="1" smtClean="0"/>
              <a:t>ruang</a:t>
            </a:r>
            <a:r>
              <a:rPr lang="en-US" sz="2800" dirty="0" smtClean="0"/>
              <a:t> </a:t>
            </a:r>
            <a:r>
              <a:rPr lang="en-US" sz="2800" dirty="0" err="1" smtClean="0"/>
              <a:t>hampa</a:t>
            </a:r>
            <a:r>
              <a:rPr lang="en-US" sz="2800" dirty="0" smtClean="0"/>
              <a:t> ( </a:t>
            </a:r>
            <a:r>
              <a:rPr lang="en-US" sz="2800" i="1" dirty="0" smtClean="0"/>
              <a:t>c</a:t>
            </a:r>
            <a:r>
              <a:rPr lang="en-US" sz="2800" dirty="0" smtClean="0"/>
              <a:t> ) </a:t>
            </a:r>
            <a:r>
              <a:rPr lang="en-US" sz="2800" dirty="0" err="1" smtClean="0"/>
              <a:t>dengan</a:t>
            </a:r>
            <a:r>
              <a:rPr lang="en-US" sz="2800" dirty="0" smtClean="0"/>
              <a:t> </a:t>
            </a:r>
            <a:r>
              <a:rPr lang="en-US" sz="2800" dirty="0" err="1" smtClean="0"/>
              <a:t>laju</a:t>
            </a:r>
            <a:r>
              <a:rPr lang="en-US" sz="2800" dirty="0" smtClean="0"/>
              <a:t> </a:t>
            </a:r>
            <a:r>
              <a:rPr lang="en-US" sz="2800" dirty="0" err="1" smtClean="0"/>
              <a:t>cahaya</a:t>
            </a:r>
            <a:r>
              <a:rPr lang="en-US" sz="2800" dirty="0" smtClean="0"/>
              <a:t> </a:t>
            </a:r>
            <a:r>
              <a:rPr lang="en-US" sz="2800" dirty="0" err="1" smtClean="0"/>
              <a:t>dalam</a:t>
            </a:r>
            <a:r>
              <a:rPr lang="en-US" sz="2800" dirty="0" smtClean="0"/>
              <a:t> medium ( </a:t>
            </a:r>
            <a:r>
              <a:rPr lang="en-US" sz="2800" i="1" dirty="0" smtClean="0"/>
              <a:t>v</a:t>
            </a:r>
            <a:r>
              <a:rPr lang="en-US" sz="2800" dirty="0" smtClean="0"/>
              <a:t> ) </a:t>
            </a:r>
            <a:r>
              <a:rPr lang="en-US" sz="2800" dirty="0" err="1" smtClean="0"/>
              <a:t>atau</a:t>
            </a:r>
            <a:r>
              <a:rPr lang="en-US" sz="2800" dirty="0" smtClean="0"/>
              <a:t> </a:t>
            </a:r>
            <a:r>
              <a:rPr lang="en-US" sz="2800" dirty="0" err="1" smtClean="0"/>
              <a:t>bila</a:t>
            </a:r>
            <a:r>
              <a:rPr lang="en-US" sz="2800" dirty="0" smtClean="0"/>
              <a:t> </a:t>
            </a:r>
            <a:r>
              <a:rPr lang="en-US" sz="2800" dirty="0" err="1" smtClean="0"/>
              <a:t>dirumuskan</a:t>
            </a:r>
            <a:r>
              <a:rPr lang="en-US" sz="2800" dirty="0" smtClean="0"/>
              <a:t> </a:t>
            </a:r>
            <a:r>
              <a:rPr lang="en-US" sz="2800" dirty="0" err="1" smtClean="0"/>
              <a:t>secara</a:t>
            </a:r>
            <a:r>
              <a:rPr lang="en-US" sz="2800" dirty="0" smtClean="0"/>
              <a:t> </a:t>
            </a:r>
            <a:r>
              <a:rPr lang="en-US" sz="2800" dirty="0" err="1" smtClean="0"/>
              <a:t>matematis</a:t>
            </a:r>
            <a:r>
              <a:rPr lang="en-US" sz="2800" dirty="0" smtClean="0"/>
              <a:t> :</a:t>
            </a:r>
            <a:br>
              <a:rPr lang="en-US" sz="2800" dirty="0" smtClean="0"/>
            </a:br>
            <a:r>
              <a:rPr lang="en-US" sz="2800" dirty="0" smtClean="0"/>
              <a:t>			</a:t>
            </a:r>
            <a:r>
              <a:rPr lang="en-US" dirty="0" smtClean="0"/>
              <a:t>n =c/v</a:t>
            </a:r>
            <a:r>
              <a:rPr lang="en-US" sz="2800" dirty="0" smtClean="0"/>
              <a:t> </a:t>
            </a:r>
            <a:br>
              <a:rPr lang="en-US" sz="2800" dirty="0" smtClean="0"/>
            </a:br>
            <a:endParaRPr lang="en-US" sz="2800" dirty="0"/>
          </a:p>
        </p:txBody>
      </p:sp>
      <p:pic>
        <p:nvPicPr>
          <p:cNvPr id="3" name="Picture 2" descr="D:\My Documents\Downloads\fdgdg.gif"/>
          <p:cNvPicPr>
            <a:picLocks noChangeAspect="1" noChangeArrowheads="1" noCrop="1"/>
          </p:cNvPicPr>
          <p:nvPr/>
        </p:nvPicPr>
        <p:blipFill>
          <a:blip r:embed="rId2"/>
          <a:srcRect/>
          <a:stretch>
            <a:fillRect/>
          </a:stretch>
        </p:blipFill>
        <p:spPr bwMode="auto">
          <a:xfrm>
            <a:off x="6500826" y="285728"/>
            <a:ext cx="1857388" cy="16335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736"/>
            <a:ext cx="8305800" cy="4214842"/>
          </a:xfrm>
        </p:spPr>
        <p:txBody>
          <a:bodyPr>
            <a:noAutofit/>
          </a:bodyPr>
          <a:lstStyle/>
          <a:p>
            <a:pPr algn="ctr"/>
            <a:r>
              <a:rPr lang="id-ID" sz="2400" dirty="0" smtClean="0"/>
              <a:t>Pada umumnya cepat rambat gelombang dalam satu medium tetap. Oleh karena frekuensi gelombang selalu tetap, maka panjang gelombang (</a:t>
            </a:r>
            <a:r>
              <a:rPr lang="id-ID" sz="2400" i="1" dirty="0" smtClean="0"/>
              <a:t>λ=v/f</a:t>
            </a:r>
            <a:r>
              <a:rPr lang="id-ID" sz="2400" dirty="0" smtClean="0"/>
              <a:t>) juga tetap untuk gelombang yang menjalar dalam satu medium. Apabila gelombang menjalar pada dua medium yang jenisnya berbeda, misalnya gelombang cahaya dapat merambat dari udara ke air. Di sini , cepat rambat cahaya berbeda. Cepat rambat cahaya di udara lebih besar daripada cepat rambat cahaya di dalam air. Oleh karena (</a:t>
            </a:r>
            <a:r>
              <a:rPr lang="id-ID" sz="2400" i="1" dirty="0" smtClean="0"/>
              <a:t>λ=v/f</a:t>
            </a:r>
            <a:r>
              <a:rPr lang="id-ID" sz="2400" dirty="0" smtClean="0"/>
              <a:t>), maka panjang gelombang cahaya di udara juga lebih besar daripada panjang gelombang cahaya di dalam air. Perhatikan </a:t>
            </a:r>
            <a:r>
              <a:rPr lang="id-ID" sz="2400" i="1" dirty="0" smtClean="0"/>
              <a:t>λ</a:t>
            </a:r>
            <a:r>
              <a:rPr lang="id-ID" sz="2400" dirty="0" smtClean="0"/>
              <a:t> sebanding dengan </a:t>
            </a:r>
            <a:r>
              <a:rPr lang="id-ID" sz="2400" i="1" dirty="0" smtClean="0"/>
              <a:t>v. </a:t>
            </a:r>
            <a:r>
              <a:rPr lang="id-ID" sz="2400" dirty="0" smtClean="0"/>
              <a:t>Makin besar nilai </a:t>
            </a:r>
            <a:r>
              <a:rPr lang="id-ID" sz="2400" i="1" dirty="0" smtClean="0"/>
              <a:t>v</a:t>
            </a:r>
            <a:r>
              <a:rPr lang="id-ID" sz="2400" dirty="0" smtClean="0"/>
              <a:t>, maka makin besar nilai </a:t>
            </a:r>
            <a:r>
              <a:rPr lang="id-ID" sz="2400" i="1" dirty="0" smtClean="0"/>
              <a:t>λ, </a:t>
            </a:r>
            <a:r>
              <a:rPr lang="id-ID" sz="2400" dirty="0" smtClean="0"/>
              <a:t>demikian juga sebaliknya.</a:t>
            </a:r>
            <a:r>
              <a:rPr lang="id-ID" sz="2400" i="1" dirty="0" smtClean="0"/>
              <a:t> </a:t>
            </a:r>
            <a:r>
              <a:rPr lang="id-ID" sz="2400" dirty="0" smtClean="0"/>
              <a:t/>
            </a:r>
            <a:br>
              <a:rPr lang="id-ID" sz="2400" dirty="0" smtClean="0"/>
            </a:br>
            <a:endParaRPr lang="id-ID" sz="2400"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1522</Words>
  <Application>Microsoft Office PowerPoint</Application>
  <PresentationFormat>On-screen Show (4:3)</PresentationFormat>
  <Paragraphs>125</Paragraphs>
  <Slides>31</Slides>
  <Notes>2</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Office Theme</vt:lpstr>
      <vt:lpstr>Flow</vt:lpstr>
      <vt:lpstr>Opulent</vt:lpstr>
      <vt:lpstr>Concourse</vt:lpstr>
      <vt:lpstr>Aspect</vt:lpstr>
      <vt:lpstr>Civic</vt:lpstr>
      <vt:lpstr>1_Office Theme</vt:lpstr>
      <vt:lpstr>Slide 1</vt:lpstr>
      <vt:lpstr>Slide 2</vt:lpstr>
      <vt:lpstr>Slide 3</vt:lpstr>
      <vt:lpstr>Slide 4</vt:lpstr>
      <vt:lpstr>Slide 5</vt:lpstr>
      <vt:lpstr>Slide 6</vt:lpstr>
      <vt:lpstr>Slide 7</vt:lpstr>
      <vt:lpstr>Pada peristiwa pembiasan, cahaya yang datang akan diteruskan namun mengalami pembiasan atau pembelokan arah. Besarnya sudut yang dibentuk oleh sinar bias dengan garis normal dinamakan sebagai sudut bias. Besar kecilnya sudut bias dipengaruhi oleh sifat dari medium yang biasa disebut sebagai indeks bias ( n ). Indeks bias merupakan perbandingan antara laju cahaya dalam ruang hampa ( c ) dengan laju cahaya dalam medium ( v ) atau bila dirumuskan secara matematis :    n =c/v  </vt:lpstr>
      <vt:lpstr>Pada umumnya cepat rambat gelombang dalam satu medium tetap. Oleh karena frekuensi gelombang selalu tetap, maka panjang gelombang (λ=v/f) juga tetap untuk gelombang yang menjalar dalam satu medium. Apabila gelombang menjalar pada dua medium yang jenisnya berbeda, misalnya gelombang cahaya dapat merambat dari udara ke air. Di sini , cepat rambat cahaya berbeda. Cepat rambat cahaya di udara lebih besar daripada cepat rambat cahaya di dalam air. Oleh karena (λ=v/f), maka panjang gelombang cahaya di udara juga lebih besar daripada panjang gelombang cahaya di dalam air. Perhatikan λ sebanding dengan v. Makin besar nilai v, maka makin besar nilai λ, demikian juga sebaliknya.  </vt:lpstr>
      <vt:lpstr>Perubahan panjang gelombang dapat juga diamati di dalam tangki riak dengan cara memasang keping gelas tebal pada dasar tangki sehingga tangki riak memiliki dua kedalaman air yang berbeda, dalam dan dangkal, seperti ditunjukkan pada Gambar 1.19. Pada gambar tampak bahwa panjang gelombang di tempat yang dalam lebih besar daripada panjang gelombang di tempat yang dangkal (λ1 &gt; λ2). Oleh karena v=λf, maka cepat rambat gelombang di tempat yang dalam lebih besar daripada di tempat yang dangkal (v1 &gt; v2). </vt:lpstr>
      <vt:lpstr>Slide 11</vt:lpstr>
      <vt:lpstr>Contoh Refraksi</vt:lpstr>
      <vt:lpstr>Slide 13</vt:lpstr>
      <vt:lpstr>Slide 14</vt:lpstr>
      <vt:lpstr>Slide 15</vt:lpstr>
      <vt:lpstr>Difraksi pada celah tunggal</vt:lpstr>
      <vt:lpstr>Gambar peristiwa difraksi pada celah tunggal </vt:lpstr>
      <vt:lpstr>Rumus, hasil interferensi pada celah tunggal dapat dituliskan  </vt:lpstr>
      <vt:lpstr>Contoh soal</vt:lpstr>
      <vt:lpstr>2. Difraksi Cahaya pada Celah Banyak (kisi Difraksi) </vt:lpstr>
      <vt:lpstr>Skhema, saat berkas sinar jatuh pada kisi difraksi </vt:lpstr>
      <vt:lpstr>Contoh soal</vt:lpstr>
      <vt:lpstr>Slide 23</vt:lpstr>
      <vt:lpstr>Slide 24</vt:lpstr>
      <vt:lpstr>Slide 25</vt:lpstr>
      <vt:lpstr>Slide 26</vt:lpstr>
      <vt:lpstr>Beberapa macam / jenis polarisasi: polarisasi linear, polarisasi melingkar, polarisasi ellips. Gelombang dengan polarisasi melingkar dan polarisasi ellips dapat diuraikan menjadi 2 gelombang dengan polarisasi tegak lurus. Polarisasi linear terjadi ketika cahaya merambat hanya dengan satu arah yang tegak lurus terhadap arah rambatan atau bidang medan listriknya.</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ANNIDA</dc:creator>
  <cp:lastModifiedBy>AVRIAN</cp:lastModifiedBy>
  <cp:revision>31</cp:revision>
  <dcterms:created xsi:type="dcterms:W3CDTF">2012-05-21T12:55:43Z</dcterms:created>
  <dcterms:modified xsi:type="dcterms:W3CDTF">2012-05-27T06:39:27Z</dcterms:modified>
</cp:coreProperties>
</file>